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3"/>
    <p:sldId id="304" r:id="rId4"/>
    <p:sldId id="301" r:id="rId5"/>
    <p:sldId id="302" r:id="rId6"/>
    <p:sldId id="305" r:id="rId7"/>
    <p:sldId id="257" r:id="rId8"/>
    <p:sldId id="258" r:id="rId9"/>
    <p:sldId id="261" r:id="rId10"/>
    <p:sldId id="259" r:id="rId11"/>
    <p:sldId id="262" r:id="rId12"/>
    <p:sldId id="256" r:id="rId14"/>
    <p:sldId id="263" r:id="rId15"/>
    <p:sldId id="303" r:id="rId16"/>
    <p:sldId id="264" r:id="rId17"/>
    <p:sldId id="265" r:id="rId18"/>
    <p:sldId id="260" r:id="rId19"/>
    <p:sldId id="275" r:id="rId20"/>
    <p:sldId id="288" r:id="rId21"/>
    <p:sldId id="266" r:id="rId22"/>
    <p:sldId id="271" r:id="rId23"/>
    <p:sldId id="267" r:id="rId24"/>
    <p:sldId id="291" r:id="rId25"/>
    <p:sldId id="306" r:id="rId26"/>
    <p:sldId id="273" r:id="rId27"/>
    <p:sldId id="272" r:id="rId28"/>
    <p:sldId id="316" r:id="rId29"/>
    <p:sldId id="269" r:id="rId30"/>
    <p:sldId id="270" r:id="rId31"/>
    <p:sldId id="278" r:id="rId32"/>
    <p:sldId id="274" r:id="rId33"/>
    <p:sldId id="315" r:id="rId34"/>
    <p:sldId id="277" r:id="rId35"/>
    <p:sldId id="292" r:id="rId36"/>
    <p:sldId id="307" r:id="rId37"/>
    <p:sldId id="317" r:id="rId38"/>
    <p:sldId id="293" r:id="rId39"/>
    <p:sldId id="318" r:id="rId40"/>
    <p:sldId id="294" r:id="rId41"/>
    <p:sldId id="280" r:id="rId42"/>
    <p:sldId id="281" r:id="rId43"/>
    <p:sldId id="282" r:id="rId44"/>
    <p:sldId id="283" r:id="rId45"/>
    <p:sldId id="313" r:id="rId46"/>
    <p:sldId id="314" r:id="rId47"/>
    <p:sldId id="312" r:id="rId48"/>
    <p:sldId id="320" r:id="rId49"/>
    <p:sldId id="295" r:id="rId50"/>
    <p:sldId id="279" r:id="rId51"/>
    <p:sldId id="297" r:id="rId52"/>
    <p:sldId id="287" r:id="rId53"/>
    <p:sldId id="308" r:id="rId54"/>
    <p:sldId id="311" r:id="rId55"/>
    <p:sldId id="285" r:id="rId56"/>
    <p:sldId id="286" r:id="rId57"/>
    <p:sldId id="298" r:id="rId58"/>
    <p:sldId id="289" r:id="rId59"/>
    <p:sldId id="309" r:id="rId60"/>
    <p:sldId id="310" r:id="rId61"/>
    <p:sldId id="319" r:id="rId62"/>
    <p:sldId id="325" r:id="rId63"/>
    <p:sldId id="290" r:id="rId64"/>
    <p:sldId id="284" r:id="rId65"/>
    <p:sldId id="328" r:id="rId66"/>
    <p:sldId id="329" r:id="rId67"/>
    <p:sldId id="330" r:id="rId68"/>
    <p:sldId id="323" r:id="rId69"/>
  </p:sldIdLst>
  <p:sldSz cx="9144000" cy="6858000" type="screen4x3"/>
  <p:notesSz cx="6858000" cy="9144000"/>
  <p:custDataLst>
    <p:tags r:id="rId73"/>
  </p:custData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showGuides="1">
      <p:cViewPr varScale="1">
        <p:scale>
          <a:sx n="69" d="100"/>
          <a:sy n="69" d="100"/>
        </p:scale>
        <p:origin x="-138" y="-102"/>
      </p:cViewPr>
      <p:guideLst>
        <p:guide orient="horz" pos="2156"/>
        <p:guide pos="2898"/>
      </p:guideLst>
    </p:cSldViewPr>
  </p:slide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3" Type="http://schemas.openxmlformats.org/officeDocument/2006/relationships/tags" Target="tags/tag2.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5.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D2A48B96-639E-45A3-A0BA-2464DFDB1FAA}" type="datetimeFigureOut">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
        <p:nvSpPr>
          <p:cNvPr id="2052" name="幻灯片图像占位符 3"/>
          <p:cNvSpPr>
            <a:spLocks noGrp="1" noRot="1" noChangeAspect="1"/>
          </p:cNvSpPr>
          <p:nvPr>
            <p:ph type="sldImg"/>
          </p:nvPr>
        </p:nvSpPr>
        <p:spPr>
          <a:xfrm>
            <a:off x="1371600" y="1143000"/>
            <a:ext cx="4114800" cy="3086100"/>
          </a:xfrm>
          <a:prstGeom prst="rect">
            <a:avLst/>
          </a:prstGeom>
          <a:noFill/>
          <a:ln w="12700" cap="flat" cmpd="sng">
            <a:solidFill>
              <a:srgbClr val="000000"/>
            </a:solidFill>
            <a:prstDash val="solid"/>
            <a:round/>
            <a:headEnd type="none" w="med" len="med"/>
            <a:tailEnd type="none" w="med" len="med"/>
          </a:ln>
        </p:spPr>
      </p:sp>
      <p:sp>
        <p:nvSpPr>
          <p:cNvPr id="2053" name="备注占位符 4"/>
          <p:cNvSpPr>
            <a:spLocks noGrp="1"/>
          </p:cNvSpPr>
          <p:nvPr>
            <p:ph type="body" sz="quarter"/>
          </p:nvPr>
        </p:nvSpPr>
        <p:spPr>
          <a:xfrm>
            <a:off x="685800" y="4400550"/>
            <a:ext cx="5486400" cy="3600450"/>
          </a:xfrm>
          <a:prstGeom prst="rect">
            <a:avLst/>
          </a:prstGeom>
          <a:noFill/>
          <a:ln w="9525">
            <a:noFill/>
          </a:ln>
        </p:spPr>
        <p:txBody>
          <a:bodyPr vert="horz" lIns="91440" tIns="45720" rIns="91440" bIns="45720" anchor="t" anchorCtr="0"/>
          <a:p>
            <a:pPr lvl="0"/>
            <a:r>
              <a:rPr lang="zh-CN" altLang="en-US"/>
              <a:t>单击此处编辑母版文本样式</a:t>
            </a:r>
            <a:endParaRPr lang="zh-CN" altLang="en-US"/>
          </a:p>
          <a:p>
            <a:pPr lvl="1" indent="0"/>
            <a:r>
              <a:rPr lang="zh-CN" altLang="en-US"/>
              <a:t>第二级</a:t>
            </a:r>
            <a:endParaRPr lang="zh-CN" altLang="en-US"/>
          </a:p>
          <a:p>
            <a:pPr lvl="2" indent="0"/>
            <a:r>
              <a:rPr lang="zh-CN" altLang="en-US"/>
              <a:t>第三级</a:t>
            </a:r>
            <a:endParaRPr lang="zh-CN" altLang="en-US"/>
          </a:p>
          <a:p>
            <a:pPr lvl="3" indent="0"/>
            <a:r>
              <a:rPr lang="zh-CN" altLang="en-US"/>
              <a:t>第四级</a:t>
            </a:r>
            <a:endParaRPr lang="zh-CN" altLang="en-US"/>
          </a:p>
          <a:p>
            <a:pPr lvl="4" indent="0"/>
            <a:r>
              <a:rPr lang="zh-CN" altLang="en-US"/>
              <a:t>第五级</a:t>
            </a:r>
            <a:endParaRPr lang="zh-CN" altLang="en-US"/>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A6837353-30EB-4A48-80EB-173D804AEFBD}" type="slidenum">
              <a:rPr lang="zh-CN" altLang="en-US" strike="noStrike" noProof="1" smtClean="0">
                <a:latin typeface="Arial" panose="020B0604020202020204" pitchFamily="34" charset="0"/>
                <a:ea typeface="宋体" panose="02010600030101010101" pitchFamily="2"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3" name="幻灯片图像占位符 1"/>
          <p:cNvSpPr>
            <a:spLocks noGrp="1" noRot="1"/>
          </p:cNvSpPr>
          <p:nvPr>
            <p:ph type="sldImg"/>
          </p:nvPr>
        </p:nvSpPr>
        <p:spPr>
          <a:ln/>
        </p:spPr>
      </p:sp>
      <p:sp>
        <p:nvSpPr>
          <p:cNvPr id="13314" name="文本占位符 2"/>
          <p:cNvSpPr>
            <a:spLocks noGrp="1"/>
          </p:cNvSpPr>
          <p:nvPr>
            <p:ph type="body"/>
          </p:nvPr>
        </p:nvSpPr>
        <p:spPr>
          <a:ln/>
        </p:spPr>
        <p:txBody>
          <a:bodyPr lIns="91440" tIns="45720" rIns="91440" bIns="45720" anchor="t" anchorCtr="0"/>
          <a:p>
            <a:pPr lvl="0"/>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274638"/>
            <a:ext cx="6052930" cy="5851525"/>
          </a:xfrm>
        </p:spPr>
        <p:txBody>
          <a:bodyPr vert="eaVert"/>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endParaRPr lang="zh-CN" altLang="en-US" strike="noStrike" noProof="1" smtClean="0"/>
          </a:p>
        </p:txBody>
      </p:sp>
      <p:sp>
        <p:nvSpPr>
          <p:cNvPr id="4" name="日期占位符 3"/>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5" name="页脚占位符 4"/>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6" name="灯片编号占位符 5"/>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457200"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54296" y="1600200"/>
            <a:ext cx="4032504" cy="4525963"/>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4" name="内容占位符 3"/>
          <p:cNvSpPr>
            <a:spLocks noGrp="1"/>
          </p:cNvSpPr>
          <p:nvPr>
            <p:ph sz="half" idx="2"/>
          </p:nvPr>
        </p:nvSpPr>
        <p:spPr>
          <a:xfrm>
            <a:off x="890081" y="2665379"/>
            <a:ext cx="3655181"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endParaRPr lang="zh-CN" altLang="en-US" strike="noStrike" noProof="1" smtClean="0"/>
          </a:p>
        </p:txBody>
      </p:sp>
      <p:sp>
        <p:nvSpPr>
          <p:cNvPr id="6" name="内容占位符 5"/>
          <p:cNvSpPr>
            <a:spLocks noGrp="1"/>
          </p:cNvSpPr>
          <p:nvPr>
            <p:ph sz="quarter" idx="4"/>
          </p:nvPr>
        </p:nvSpPr>
        <p:spPr>
          <a:xfrm>
            <a:off x="4692704" y="2665379"/>
            <a:ext cx="3673182" cy="3524284"/>
          </a:xfrm>
        </p:spPr>
        <p:txBody>
          <a:body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7" name="日期占位符 6"/>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8" name="页脚占位符 7"/>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9" name="灯片编号占位符 8"/>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smtClean="0"/>
              <a:t>单击此处编辑母版标题样式</a:t>
            </a:r>
            <a:endParaRPr lang="zh-CN" altLang="en-US" strike="noStrike" noProof="1"/>
          </a:p>
        </p:txBody>
      </p:sp>
      <p:sp>
        <p:nvSpPr>
          <p:cNvPr id="3" name="日期占位符 2"/>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4" name="页脚占位符 3"/>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5" name="灯片编号占位符 4"/>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3" name="页脚占位符 2"/>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4" name="灯片编号占位符 3"/>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endParaRPr lang="zh-CN" altLang="en-US" strike="noStrike" noProof="1" smtClean="0"/>
          </a:p>
          <a:p>
            <a:pPr lvl="1" fontAlgn="base"/>
            <a:r>
              <a:rPr lang="zh-CN" altLang="en-US" strike="noStrike" noProof="1" smtClean="0"/>
              <a:t>第二级</a:t>
            </a:r>
            <a:endParaRPr lang="zh-CN" altLang="en-US" strike="noStrike" noProof="1" smtClean="0"/>
          </a:p>
          <a:p>
            <a:pPr lvl="2" fontAlgn="base"/>
            <a:r>
              <a:rPr lang="zh-CN" altLang="en-US" strike="noStrike" noProof="1" smtClean="0"/>
              <a:t>第三级</a:t>
            </a:r>
            <a:endParaRPr lang="zh-CN" altLang="en-US" strike="noStrike" noProof="1" smtClean="0"/>
          </a:p>
          <a:p>
            <a:pPr lvl="3" fontAlgn="base"/>
            <a:r>
              <a:rPr lang="zh-CN" altLang="en-US" strike="noStrike" noProof="1" smtClean="0"/>
              <a:t>第四级</a:t>
            </a:r>
            <a:endParaRPr lang="zh-CN" altLang="en-US" strike="noStrike" noProof="1" smtClean="0"/>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endParaRPr lang="zh-CN" altLang="en-US" strike="noStrike" noProof="1" smtClean="0"/>
          </a:p>
        </p:txBody>
      </p:sp>
      <p:sp>
        <p:nvSpPr>
          <p:cNvPr id="5" name="日期占位符 4"/>
          <p:cNvSpPr>
            <a:spLocks noGrp="1"/>
          </p:cNvSpPr>
          <p:nvPr>
            <p:ph type="dt" sz="half" idx="10"/>
          </p:nvPr>
        </p:nvSpPr>
        <p:spPr/>
        <p:txBody>
          <a:bodyPr/>
          <a:p>
            <a:pPr lvl="0" fontAlgn="base"/>
            <a:endParaRPr lang="zh-CN" altLang="en-US" strike="noStrike" noProof="1">
              <a:latin typeface="Arial" panose="020B0604020202020204" pitchFamily="34" charset="0"/>
            </a:endParaRPr>
          </a:p>
        </p:txBody>
      </p:sp>
      <p:sp>
        <p:nvSpPr>
          <p:cNvPr id="6" name="页脚占位符 5"/>
          <p:cNvSpPr>
            <a:spLocks noGrp="1"/>
          </p:cNvSpPr>
          <p:nvPr>
            <p:ph type="ftr" sz="quarter" idx="11"/>
          </p:nvPr>
        </p:nvSpPr>
        <p:spPr/>
        <p:txBody>
          <a:bodyPr/>
          <a:p>
            <a:pPr lvl="0" fontAlgn="base"/>
            <a:endParaRPr lang="zh-CN" altLang="en-US" strike="noStrike" noProof="1">
              <a:latin typeface="Arial" panose="020B0604020202020204" pitchFamily="34" charset="0"/>
            </a:endParaRPr>
          </a:p>
        </p:txBody>
      </p:sp>
      <p:sp>
        <p:nvSpPr>
          <p:cNvPr id="7" name="灯片编号占位符 6"/>
          <p:cNvSpPr>
            <a:spLocks noGrp="1"/>
          </p:cNvSpPr>
          <p:nvPr>
            <p:ph type="sldNum" sz="quarter" idx="12"/>
          </p:nvPr>
        </p:nvSpPr>
        <p:spPr/>
        <p:txBody>
          <a:bodyPr/>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 1025"/>
          <p:cNvSpPr>
            <a:spLocks noGrp="1"/>
          </p:cNvSpPr>
          <p:nvPr>
            <p:ph type="title"/>
          </p:nvPr>
        </p:nvSpPr>
        <p:spPr>
          <a:xfrm>
            <a:off x="457200" y="274638"/>
            <a:ext cx="8229600" cy="1143000"/>
          </a:xfrm>
          <a:prstGeom prst="rect">
            <a:avLst/>
          </a:prstGeom>
          <a:noFill/>
          <a:ln w="9525">
            <a:noFill/>
          </a:ln>
        </p:spPr>
        <p:txBody>
          <a:bodyPr anchor="ctr" anchorCtr="0"/>
          <a:p>
            <a:pPr lvl="0"/>
            <a:r>
              <a:rPr lang="zh-CN" altLang="en-US"/>
              <a:t>单击此处编辑母版标题样式</a:t>
            </a:r>
            <a:endParaRPr lang="zh-CN" altLang="en-US"/>
          </a:p>
        </p:txBody>
      </p:sp>
      <p:sp>
        <p:nvSpPr>
          <p:cNvPr id="1027" name="文本占位符 1026"/>
          <p:cNvSpPr>
            <a:spLocks noGrp="1"/>
          </p:cNvSpPr>
          <p:nvPr>
            <p:ph type="body"/>
          </p:nvPr>
        </p:nvSpPr>
        <p:spPr>
          <a:xfrm>
            <a:off x="457200" y="1600200"/>
            <a:ext cx="8229600" cy="4525963"/>
          </a:xfrm>
          <a:prstGeom prst="rect">
            <a:avLst/>
          </a:prstGeom>
          <a:noFill/>
          <a:ln w="9525">
            <a:noFill/>
          </a:ln>
        </p:spPr>
        <p:txBody>
          <a:bodyPr anchor="t" anchorCtr="0"/>
          <a:p>
            <a:pPr lvl="0"/>
            <a:r>
              <a:rPr lang="zh-CN" altLang="en-US"/>
              <a:t>单击此处编辑母版文本样式</a:t>
            </a:r>
            <a:endParaRPr lang="zh-CN" altLang="en-US"/>
          </a:p>
          <a:p>
            <a:pPr lvl="1" indent="-285750"/>
            <a:r>
              <a:rPr lang="zh-CN" altLang="en-US"/>
              <a:t>第二级</a:t>
            </a:r>
            <a:endParaRPr lang="zh-CN" altLang="en-US"/>
          </a:p>
          <a:p>
            <a:pPr lvl="2" indent="-228600"/>
            <a:r>
              <a:rPr lang="zh-CN" altLang="en-US"/>
              <a:t>第三级</a:t>
            </a:r>
            <a:endParaRPr lang="zh-CN" altLang="en-US"/>
          </a:p>
          <a:p>
            <a:pPr lvl="3" indent="-228600"/>
            <a:r>
              <a:rPr lang="zh-CN" altLang="en-US"/>
              <a:t>第四级</a:t>
            </a:r>
            <a:endParaRPr lang="zh-CN" altLang="en-US"/>
          </a:p>
          <a:p>
            <a:pPr lvl="4" indent="-228600"/>
            <a:r>
              <a:rPr lang="zh-CN" altLang="en-US"/>
              <a:t>第五级</a:t>
            </a:r>
            <a:endParaRPr lang="zh-CN" altLang="en-US"/>
          </a:p>
        </p:txBody>
      </p:sp>
      <p:sp>
        <p:nvSpPr>
          <p:cNvPr id="1028" name="日期占位符 1027"/>
          <p:cNvSpPr>
            <a:spLocks noGrp="1"/>
          </p:cNvSpPr>
          <p:nvPr>
            <p:ph type="dt" sz="half" idx="2"/>
          </p:nvPr>
        </p:nvSpPr>
        <p:spPr>
          <a:xfrm>
            <a:off x="457200" y="6245225"/>
            <a:ext cx="2133600" cy="476250"/>
          </a:xfrm>
          <a:prstGeom prst="rect">
            <a:avLst/>
          </a:prstGeom>
          <a:noFill/>
          <a:ln w="9525">
            <a:noFill/>
          </a:ln>
        </p:spPr>
        <p:txBody>
          <a:bodyPr/>
          <a:lstStyle>
            <a:lvl1pPr>
              <a:defRPr sz="1400"/>
            </a:lvl1pPr>
          </a:lstStyle>
          <a:p>
            <a:pPr lvl="0" fontAlgn="base"/>
            <a:endParaRPr lang="zh-CN" altLang="en-US" strike="noStrike" noProof="1">
              <a:latin typeface="Arial" panose="020B0604020202020204" pitchFamily="34" charset="0"/>
            </a:endParaRPr>
          </a:p>
        </p:txBody>
      </p:sp>
      <p:sp>
        <p:nvSpPr>
          <p:cNvPr id="1029" name="页脚占位符 1028"/>
          <p:cNvSpPr>
            <a:spLocks noGrp="1"/>
          </p:cNvSpPr>
          <p:nvPr>
            <p:ph type="ftr" sz="quarter" idx="3"/>
          </p:nvPr>
        </p:nvSpPr>
        <p:spPr>
          <a:xfrm>
            <a:off x="3124200" y="6245225"/>
            <a:ext cx="2895600" cy="476250"/>
          </a:xfrm>
          <a:prstGeom prst="rect">
            <a:avLst/>
          </a:prstGeom>
          <a:noFill/>
          <a:ln w="9525">
            <a:noFill/>
          </a:ln>
        </p:spPr>
        <p:txBody>
          <a:bodyPr/>
          <a:lstStyle>
            <a:lvl1pPr algn="ctr">
              <a:defRPr sz="1400"/>
            </a:lvl1pPr>
          </a:lstStyle>
          <a:p>
            <a:pPr lvl="0" fontAlgn="base"/>
            <a:endParaRPr lang="zh-CN" altLang="en-US" strike="noStrike" noProof="1">
              <a:latin typeface="Arial" panose="020B0604020202020204" pitchFamily="34" charset="0"/>
            </a:endParaRPr>
          </a:p>
        </p:txBody>
      </p:sp>
      <p:sp>
        <p:nvSpPr>
          <p:cNvPr id="1030" name="灯片编号占位符 1029"/>
          <p:cNvSpPr>
            <a:spLocks noGrp="1"/>
          </p:cNvSpPr>
          <p:nvPr>
            <p:ph type="sldNum" sz="quarter" idx="4"/>
          </p:nvPr>
        </p:nvSpPr>
        <p:spPr>
          <a:xfrm>
            <a:off x="6553200" y="6245225"/>
            <a:ext cx="2133600" cy="476250"/>
          </a:xfrm>
          <a:prstGeom prst="rect">
            <a:avLst/>
          </a:prstGeom>
          <a:noFill/>
          <a:ln w="9525">
            <a:noFill/>
          </a:ln>
        </p:spPr>
        <p:txBody>
          <a:bodyPr/>
          <a:lstStyle>
            <a:lvl1pPr algn="r">
              <a:defRPr sz="1400"/>
            </a:lvl1pPr>
          </a:lstStyle>
          <a:p>
            <a:pPr lvl="0" fontAlgn="base"/>
            <a:fld id="{9A0DB2DC-4C9A-4742-B13C-FB6460FD3503}" type="slidenum">
              <a:rPr lang="zh-CN" altLang="en-US" strike="noStrike" noProof="1">
                <a:latin typeface="Arial" panose="020B0604020202020204" pitchFamily="34" charset="0"/>
                <a:ea typeface="宋体" panose="02010600030101010101" pitchFamily="2" charset="-122"/>
                <a:cs typeface="+mn-cs"/>
              </a:rPr>
            </a:fld>
            <a:endParaRPr lang="zh-CN" altLang="en-US" strike="noStrike" noProof="1">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p:titleStyle>
    <p:bodyStyle>
      <a:lvl1pPr marL="342900" lvl="0" indent="-342900" algn="l" defTabSz="91440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10.jpeg"/><Relationship Id="rId1"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jpeg"/><Relationship Id="rId1" Type="http://schemas.openxmlformats.org/officeDocument/2006/relationships/image" Target="../media/image12.jpe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jpeg"/><Relationship Id="rId1" Type="http://schemas.openxmlformats.org/officeDocument/2006/relationships/image" Target="../media/image15.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7.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0.jpeg"/><Relationship Id="rId1" Type="http://schemas.openxmlformats.org/officeDocument/2006/relationships/image" Target="../media/image19.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7.jpe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8.jpe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36.jpeg"/><Relationship Id="rId1"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jpe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jpe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jpe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jpe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6.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7.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8.jpe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9.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0.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2.jpeg"/><Relationship Id="rId1" Type="http://schemas.openxmlformats.org/officeDocument/2006/relationships/image" Target="../media/image51.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3.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54.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8.jpeg"/></Relationships>
</file>

<file path=ppt/slides/_rels/slide4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62.jpeg"/><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image" Target="../media/image59.jpe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6.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8.jpe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jpeg"/></Relationships>
</file>

<file path=ppt/slides/_rels/slide5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73.jpeg"/><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image" Target="../media/image70.jpe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4.jpe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5.jpe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3.jpeg"/><Relationship Id="rId2" Type="http://schemas.openxmlformats.org/officeDocument/2006/relationships/image" Target="../media/image77.jpeg"/><Relationship Id="rId1" Type="http://schemas.openxmlformats.org/officeDocument/2006/relationships/image" Target="../media/image76.jpeg"/></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jpeg"/><Relationship Id="rId1" Type="http://schemas.openxmlformats.org/officeDocument/2006/relationships/tags" Target="../tags/tag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9.jpe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0.jpe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1.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82.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jpe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074" name="标题 1"/>
          <p:cNvSpPr>
            <a:spLocks noGrp="1"/>
          </p:cNvSpPr>
          <p:nvPr>
            <p:ph type="ctrTitle"/>
          </p:nvPr>
        </p:nvSpPr>
        <p:spPr>
          <a:xfrm>
            <a:off x="1143000" y="427038"/>
            <a:ext cx="6858000" cy="2603500"/>
          </a:xfrm>
          <a:ln/>
        </p:spPr>
        <p:txBody>
          <a:bodyPr anchor="b" anchorCtr="0"/>
          <a:p>
            <a:pPr defTabSz="914400">
              <a:buClrTx/>
              <a:buSzTx/>
              <a:buFontTx/>
              <a:buNone/>
            </a:pPr>
            <a:r>
              <a:rPr lang="zh-CN" altLang="en-US" sz="4800" kern="1200" baseline="0">
                <a:latin typeface="微软雅黑" panose="020B0503020204020204" charset="-122"/>
                <a:ea typeface="微软雅黑" panose="020B0503020204020204" charset="-122"/>
                <a:cs typeface="+mj-cs"/>
              </a:rPr>
              <a:t>信念与审美</a:t>
            </a:r>
            <a:br>
              <a:rPr lang="zh-CN" altLang="en-US" sz="5400" kern="1200" baseline="0">
                <a:latin typeface="微软雅黑" panose="020B0503020204020204" charset="-122"/>
                <a:ea typeface="微软雅黑" panose="020B0503020204020204" charset="-122"/>
                <a:cs typeface="+mj-cs"/>
              </a:rPr>
            </a:br>
            <a:br>
              <a:rPr lang="zh-CN" altLang="en-US" sz="3200" kern="1200" baseline="0">
                <a:latin typeface="+mj-lt"/>
                <a:ea typeface="+mj-ea"/>
                <a:cs typeface="+mj-cs"/>
              </a:rPr>
            </a:br>
            <a:r>
              <a:rPr lang="en-US" altLang="zh-CN" sz="2800" kern="1200" baseline="0">
                <a:latin typeface="+mj-lt"/>
                <a:ea typeface="+mj-ea"/>
                <a:cs typeface="+mj-cs"/>
              </a:rPr>
              <a:t>——</a:t>
            </a:r>
            <a:r>
              <a:rPr lang="zh-CN" altLang="en-US" sz="4000" kern="1200" baseline="0">
                <a:latin typeface="+mj-lt"/>
                <a:ea typeface="+mj-ea"/>
                <a:cs typeface="+mj-cs"/>
              </a:rPr>
              <a:t>彦涵精神</a:t>
            </a:r>
            <a:endParaRPr lang="zh-CN" altLang="en-US" sz="4000" kern="1200" baseline="0">
              <a:latin typeface="+mj-lt"/>
              <a:ea typeface="+mj-ea"/>
              <a:cs typeface="+mj-cs"/>
            </a:endParaRPr>
          </a:p>
        </p:txBody>
      </p:sp>
      <p:sp>
        <p:nvSpPr>
          <p:cNvPr id="3075" name="副标题 2"/>
          <p:cNvSpPr>
            <a:spLocks noGrp="1"/>
          </p:cNvSpPr>
          <p:nvPr>
            <p:ph type="subTitle" idx="1"/>
          </p:nvPr>
        </p:nvSpPr>
        <p:spPr>
          <a:xfrm>
            <a:off x="1143000" y="5870575"/>
            <a:ext cx="6858000" cy="623888"/>
          </a:xfrm>
          <a:ln/>
        </p:spPr>
        <p:txBody>
          <a:bodyPr anchor="t" anchorCtr="0"/>
          <a:p>
            <a:pPr defTabSz="914400">
              <a:buClrTx/>
              <a:buSzTx/>
              <a:buFontTx/>
            </a:pPr>
            <a:endParaRPr lang="zh-CN" altLang="en-US" kern="1200" baseline="0">
              <a:latin typeface="+mn-lt"/>
              <a:ea typeface="+mn-ea"/>
              <a:cs typeface="+mn-cs"/>
            </a:endParaRPr>
          </a:p>
          <a:p>
            <a:pPr defTabSz="914400">
              <a:buClrTx/>
              <a:buSzTx/>
              <a:buFontTx/>
            </a:pPr>
            <a:r>
              <a:rPr lang="zh-CN" altLang="en-US" kern="1200" baseline="0">
                <a:latin typeface="+mn-lt"/>
                <a:ea typeface="+mn-ea"/>
                <a:cs typeface="+mn-cs"/>
              </a:rPr>
              <a:t>杰出校友 </a:t>
            </a:r>
            <a:r>
              <a:rPr lang="zh-CN" altLang="en-US" b="1" kern="1200" baseline="0">
                <a:latin typeface="+mn-lt"/>
                <a:ea typeface="+mn-ea"/>
                <a:cs typeface="+mn-cs"/>
              </a:rPr>
              <a:t> 彦涵</a:t>
            </a:r>
            <a:r>
              <a:rPr lang="zh-CN" altLang="en-US" sz="1400" kern="1200" baseline="0">
                <a:latin typeface="+mn-lt"/>
                <a:ea typeface="+mn-ea"/>
                <a:cs typeface="+mn-cs"/>
              </a:rPr>
              <a:t>（</a:t>
            </a:r>
            <a:r>
              <a:rPr lang="en-US" altLang="zh-CN" sz="1400" kern="1200" baseline="0">
                <a:latin typeface="+mn-lt"/>
                <a:ea typeface="+mn-ea"/>
                <a:cs typeface="+mn-cs"/>
              </a:rPr>
              <a:t>1916--2011</a:t>
            </a:r>
            <a:r>
              <a:rPr lang="zh-CN" altLang="en-US" sz="1400" kern="1200" baseline="0">
                <a:latin typeface="+mn-lt"/>
                <a:ea typeface="+mn-ea"/>
                <a:cs typeface="+mn-cs"/>
              </a:rPr>
              <a:t>年）</a:t>
            </a:r>
            <a:endParaRPr lang="zh-CN" altLang="zh-CN" sz="1400" kern="1200" baseline="0">
              <a:latin typeface="+mn-lt"/>
              <a:ea typeface="+mn-ea"/>
              <a:cs typeface="+mn-c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2290" name="标题 1"/>
          <p:cNvSpPr>
            <a:spLocks noGrp="1"/>
          </p:cNvSpPr>
          <p:nvPr>
            <p:ph type="ctrTitle"/>
          </p:nvPr>
        </p:nvSpPr>
        <p:spPr>
          <a:xfrm>
            <a:off x="4048125" y="234950"/>
            <a:ext cx="4857750" cy="3733800"/>
          </a:xfrm>
          <a:ln/>
        </p:spPr>
        <p:txBody>
          <a:bodyPr anchor="b" anchorCtr="0"/>
          <a:p>
            <a:pPr algn="l" defTabSz="914400">
              <a:buClrTx/>
              <a:buSzTx/>
              <a:buFontTx/>
              <a:buNone/>
            </a:pP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r>
              <a:rPr lang="zh-CN" altLang="en-US" sz="2000" kern="1200" baseline="0">
                <a:latin typeface="微软雅黑" panose="020B0503020204020204" charset="-122"/>
                <a:ea typeface="微软雅黑" panose="020B0503020204020204" charset="-122"/>
                <a:cs typeface="+mj-cs"/>
              </a:rPr>
              <a:t>张松年老师，中央大学毕业，教授历史、 地理，久任本校校席。</a:t>
            </a: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r>
              <a:rPr lang="zh-CN" altLang="en-US" sz="2000" kern="1200" baseline="0">
                <a:latin typeface="微软雅黑" panose="020B0503020204020204" charset="-122"/>
                <a:ea typeface="微软雅黑" panose="020B0503020204020204" charset="-122"/>
                <a:cs typeface="+mj-cs"/>
              </a:rPr>
              <a:t>曹校长、</a:t>
            </a:r>
            <a:r>
              <a:rPr lang="zh-CN" altLang="en-US" sz="2000" kern="1200" baseline="0">
                <a:latin typeface="微软雅黑" panose="020B0503020204020204" charset="-122"/>
                <a:ea typeface="微软雅黑" panose="020B0503020204020204" charset="-122"/>
                <a:cs typeface="+mj-cs"/>
                <a:sym typeface="宋体" panose="02010600030101010101" pitchFamily="2" charset="-122"/>
              </a:rPr>
              <a:t>张老师都</a:t>
            </a:r>
            <a:r>
              <a:rPr lang="zh-CN" altLang="en-US" sz="2000" kern="1200" baseline="0">
                <a:latin typeface="微软雅黑" panose="020B0503020204020204" charset="-122"/>
                <a:ea typeface="微软雅黑" panose="020B0503020204020204" charset="-122"/>
                <a:cs typeface="+mj-cs"/>
              </a:rPr>
              <a:t>对彦涵得成长十分关爱</a:t>
            </a: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1600" kern="1200" baseline="0">
                <a:latin typeface="微软雅黑" panose="020B0503020204020204" charset="-122"/>
                <a:ea typeface="微软雅黑" panose="020B0503020204020204" charset="-122"/>
                <a:cs typeface="+mj-cs"/>
              </a:rPr>
            </a:br>
            <a:r>
              <a:rPr lang="zh-CN" altLang="en-US" sz="1400" kern="1200" baseline="0">
                <a:latin typeface="微软雅黑" panose="020B0503020204020204" charset="-122"/>
                <a:ea typeface="微软雅黑" panose="020B0503020204020204" charset="-122"/>
                <a:cs typeface="+mj-cs"/>
              </a:rPr>
              <a:t>（左文，摘录 刘阳《彦涵，在东海师范的求学经历》 ）</a:t>
            </a:r>
            <a:endParaRPr lang="en-US" altLang="zh-CN" sz="1400" kern="1200" baseline="0">
              <a:latin typeface="微软雅黑" panose="020B0503020204020204" charset="-122"/>
              <a:ea typeface="微软雅黑" panose="020B0503020204020204" charset="-122"/>
              <a:cs typeface="+mj-cs"/>
            </a:endParaRPr>
          </a:p>
        </p:txBody>
      </p:sp>
      <p:sp>
        <p:nvSpPr>
          <p:cNvPr id="12291" name="副标题 2"/>
          <p:cNvSpPr>
            <a:spLocks noGrp="1"/>
          </p:cNvSpPr>
          <p:nvPr>
            <p:ph type="subTitle" idx="1"/>
          </p:nvPr>
        </p:nvSpPr>
        <p:spPr>
          <a:xfrm>
            <a:off x="180975" y="4725988"/>
            <a:ext cx="3781425" cy="1874837"/>
          </a:xfrm>
          <a:ln/>
        </p:spPr>
        <p:txBody>
          <a:bodyPr anchor="t" anchorCtr="0"/>
          <a:p>
            <a:pPr algn="l" defTabSz="914400">
              <a:buClrTx/>
              <a:buSzTx/>
              <a:buFontTx/>
            </a:pPr>
            <a:r>
              <a:rPr lang="en-US" altLang="zh-CN" kern="1200" baseline="0">
                <a:latin typeface="+mn-lt"/>
                <a:ea typeface="+mn-ea"/>
                <a:cs typeface="+mn-cs"/>
              </a:rPr>
              <a:t>     </a:t>
            </a:r>
            <a:endParaRPr lang="zh-CN" altLang="en-US" kern="1200" baseline="0">
              <a:latin typeface="+mn-lt"/>
              <a:ea typeface="+mn-ea"/>
              <a:cs typeface="+mn-cs"/>
            </a:endParaRPr>
          </a:p>
        </p:txBody>
      </p:sp>
      <p:pic>
        <p:nvPicPr>
          <p:cNvPr id="12292" name="图片 3" descr="微信图片_20210524134216"/>
          <p:cNvPicPr>
            <a:picLocks noChangeAspect="1"/>
          </p:cNvPicPr>
          <p:nvPr/>
        </p:nvPicPr>
        <p:blipFill>
          <a:blip r:embed="rId1"/>
          <a:srcRect l="6458" r="8612"/>
          <a:stretch>
            <a:fillRect/>
          </a:stretch>
        </p:blipFill>
        <p:spPr>
          <a:xfrm>
            <a:off x="3759200" y="4411663"/>
            <a:ext cx="5384800" cy="2446337"/>
          </a:xfrm>
          <a:prstGeom prst="rect">
            <a:avLst/>
          </a:prstGeom>
          <a:noFill/>
          <a:ln w="9525">
            <a:noFill/>
          </a:ln>
        </p:spPr>
      </p:pic>
      <p:pic>
        <p:nvPicPr>
          <p:cNvPr id="12293" name="图片 4" descr="微信图片_20210524134143"/>
          <p:cNvPicPr>
            <a:picLocks noChangeAspect="1"/>
          </p:cNvPicPr>
          <p:nvPr/>
        </p:nvPicPr>
        <p:blipFill>
          <a:blip r:embed="rId2"/>
          <a:srcRect l="8772" t="17476" r="14032" b="9630"/>
          <a:stretch>
            <a:fillRect/>
          </a:stretch>
        </p:blipFill>
        <p:spPr>
          <a:xfrm>
            <a:off x="0" y="0"/>
            <a:ext cx="3759200" cy="685800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4338" name="标题 3073"/>
          <p:cNvSpPr>
            <a:spLocks noGrp="1"/>
          </p:cNvSpPr>
          <p:nvPr>
            <p:ph type="ctrTitle"/>
          </p:nvPr>
        </p:nvSpPr>
        <p:spPr>
          <a:xfrm>
            <a:off x="377825" y="257175"/>
            <a:ext cx="4875213" cy="6153150"/>
          </a:xfrm>
          <a:ln/>
        </p:spPr>
        <p:txBody>
          <a:bodyPr anchor="ctr" anchorCtr="0"/>
          <a:p>
            <a:pPr defTabSz="914400">
              <a:buClrTx/>
              <a:buSzTx/>
              <a:buFontTx/>
              <a:buNone/>
            </a:pPr>
            <a:endParaRPr lang="zh-CN" altLang="zh-CN" sz="4400" kern="1200" baseline="0">
              <a:latin typeface="+mj-lt"/>
              <a:ea typeface="+mj-ea"/>
              <a:cs typeface="+mj-cs"/>
            </a:endParaRPr>
          </a:p>
        </p:txBody>
      </p:sp>
      <p:sp>
        <p:nvSpPr>
          <p:cNvPr id="14339" name="副标题 3074"/>
          <p:cNvSpPr>
            <a:spLocks noGrp="1"/>
          </p:cNvSpPr>
          <p:nvPr>
            <p:ph type="subTitle" idx="1"/>
          </p:nvPr>
        </p:nvSpPr>
        <p:spPr>
          <a:xfrm>
            <a:off x="5462588" y="4864100"/>
            <a:ext cx="3424237" cy="952500"/>
          </a:xfrm>
          <a:ln/>
        </p:spPr>
        <p:txBody>
          <a:bodyPr anchor="t" anchorCtr="0"/>
          <a:p>
            <a:pPr defTabSz="914400">
              <a:buClrTx/>
              <a:buSzTx/>
              <a:buFontTx/>
            </a:pPr>
            <a:r>
              <a:rPr lang="en-US" altLang="zh-CN" sz="2400" kern="1200" baseline="0">
                <a:latin typeface="+mn-lt"/>
                <a:ea typeface="+mn-ea"/>
                <a:cs typeface="+mn-cs"/>
              </a:rPr>
              <a:t>1935</a:t>
            </a:r>
            <a:r>
              <a:rPr lang="zh-CN" altLang="zh-CN" sz="2400" kern="1200" baseline="0">
                <a:latin typeface="微软雅黑" panose="020B0503020204020204" charset="-122"/>
                <a:ea typeface="微软雅黑" panose="020B0503020204020204" charset="-122"/>
                <a:cs typeface="+mn-cs"/>
              </a:rPr>
              <a:t>年，彦涵</a:t>
            </a:r>
            <a:r>
              <a:rPr lang="zh-CN" altLang="zh-CN" kern="1200" baseline="0">
                <a:latin typeface="微软雅黑" panose="020B0503020204020204" charset="-122"/>
                <a:ea typeface="微软雅黑" panose="020B0503020204020204" charset="-122"/>
                <a:cs typeface="+mn-cs"/>
              </a:rPr>
              <a:t>（ 刘宝森）</a:t>
            </a:r>
            <a:r>
              <a:rPr lang="zh-CN" altLang="zh-CN" sz="2400" kern="1200" baseline="0">
                <a:latin typeface="微软雅黑" panose="020B0503020204020204" charset="-122"/>
                <a:ea typeface="微软雅黑" panose="020B0503020204020204" charset="-122"/>
                <a:cs typeface="+mn-cs"/>
              </a:rPr>
              <a:t>离开了东海师范 </a:t>
            </a:r>
            <a:endParaRPr lang="zh-CN" altLang="zh-CN" sz="2400" kern="1200" baseline="0">
              <a:latin typeface="微软雅黑" panose="020B0503020204020204" charset="-122"/>
              <a:ea typeface="微软雅黑" panose="020B0503020204020204" charset="-122"/>
              <a:cs typeface="+mn-cs"/>
            </a:endParaRPr>
          </a:p>
          <a:p>
            <a:pPr defTabSz="914400">
              <a:buClrTx/>
              <a:buSzTx/>
              <a:buFontTx/>
            </a:pPr>
            <a:r>
              <a:rPr lang="zh-CN" altLang="zh-CN" sz="2400" kern="1200" baseline="0">
                <a:latin typeface="微软雅黑" panose="020B0503020204020204" charset="-122"/>
                <a:ea typeface="微软雅黑" panose="020B0503020204020204" charset="-122"/>
                <a:cs typeface="+mn-cs"/>
              </a:rPr>
              <a:t>前往杭州，在 </a:t>
            </a:r>
            <a:r>
              <a:rPr lang="zh-CN" altLang="zh-CN" sz="2400" b="1" kern="1200" baseline="0">
                <a:latin typeface="微软雅黑" panose="020B0503020204020204" charset="-122"/>
                <a:ea typeface="微软雅黑" panose="020B0503020204020204" charset="-122"/>
                <a:cs typeface="+mn-cs"/>
              </a:rPr>
              <a:t>国立艺术专科学校 </a:t>
            </a:r>
            <a:r>
              <a:rPr lang="zh-CN" altLang="zh-CN" sz="2400" kern="1200" baseline="0">
                <a:latin typeface="微软雅黑" panose="020B0503020204020204" charset="-122"/>
                <a:ea typeface="微软雅黑" panose="020B0503020204020204" charset="-122"/>
                <a:cs typeface="+mn-cs"/>
              </a:rPr>
              <a:t>学习</a:t>
            </a:r>
            <a:endParaRPr lang="zh-CN" altLang="zh-CN" sz="2400" kern="1200" baseline="0">
              <a:latin typeface="微软雅黑" panose="020B0503020204020204" charset="-122"/>
              <a:ea typeface="微软雅黑" panose="020B0503020204020204" charset="-122"/>
              <a:cs typeface="+mn-cs"/>
            </a:endParaRPr>
          </a:p>
        </p:txBody>
      </p:sp>
      <p:pic>
        <p:nvPicPr>
          <p:cNvPr id="14340" name="图片 1" descr="青年时期的彦涵  (1936年杭州国立艺专)"/>
          <p:cNvPicPr>
            <a:picLocks noChangeAspect="1"/>
          </p:cNvPicPr>
          <p:nvPr/>
        </p:nvPicPr>
        <p:blipFill>
          <a:blip r:embed="rId1"/>
          <a:stretch>
            <a:fillRect/>
          </a:stretch>
        </p:blipFill>
        <p:spPr>
          <a:xfrm>
            <a:off x="0" y="73025"/>
            <a:ext cx="5253038" cy="67849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5362" name="标题 1"/>
          <p:cNvSpPr>
            <a:spLocks noGrp="1"/>
          </p:cNvSpPr>
          <p:nvPr>
            <p:ph type="ctrTitle"/>
          </p:nvPr>
        </p:nvSpPr>
        <p:spPr>
          <a:xfrm>
            <a:off x="5905500" y="2436813"/>
            <a:ext cx="3162300" cy="284162"/>
          </a:xfrm>
          <a:ln/>
        </p:spPr>
        <p:txBody>
          <a:bodyPr anchor="b" anchorCtr="0"/>
          <a:p>
            <a:pPr algn="r" defTabSz="914400">
              <a:buClrTx/>
              <a:buSzTx/>
              <a:buFontTx/>
              <a:buNone/>
            </a:pPr>
            <a:r>
              <a:rPr lang="zh-CN" altLang="en-US" sz="2000" kern="1200" baseline="0">
                <a:latin typeface="微软雅黑" panose="020B0503020204020204" charset="-122"/>
                <a:ea typeface="微软雅黑" panose="020B0503020204020204" charset="-122"/>
                <a:cs typeface="+mj-cs"/>
              </a:rPr>
              <a:t>水彩作品</a:t>
            </a:r>
            <a:endParaRPr lang="en-US" altLang="zh-CN" sz="2000" kern="1200" baseline="0">
              <a:latin typeface="微软雅黑" panose="020B0503020204020204" charset="-122"/>
              <a:ea typeface="微软雅黑" panose="020B0503020204020204" charset="-122"/>
              <a:cs typeface="+mj-cs"/>
            </a:endParaRPr>
          </a:p>
        </p:txBody>
      </p:sp>
      <p:sp>
        <p:nvSpPr>
          <p:cNvPr id="15363" name="副标题 2"/>
          <p:cNvSpPr>
            <a:spLocks noGrp="1"/>
          </p:cNvSpPr>
          <p:nvPr>
            <p:ph type="subTitle" idx="1"/>
          </p:nvPr>
        </p:nvSpPr>
        <p:spPr>
          <a:xfrm>
            <a:off x="5905500" y="3260725"/>
            <a:ext cx="3162300" cy="3444875"/>
          </a:xfrm>
          <a:ln/>
        </p:spPr>
        <p:txBody>
          <a:bodyPr anchor="t" anchorCtr="0"/>
          <a:p>
            <a:pPr algn="l" defTabSz="914400">
              <a:buClrTx/>
              <a:buSzTx/>
              <a:buFontTx/>
            </a:pPr>
            <a:r>
              <a:rPr lang="zh-CN" altLang="en-US" sz="3200" kern="1200" baseline="0">
                <a:latin typeface="+mn-lt"/>
                <a:ea typeface="+mn-ea"/>
                <a:cs typeface="+mn-cs"/>
              </a:rPr>
              <a:t>彦涵</a:t>
            </a:r>
            <a:r>
              <a:rPr lang="zh-CN" altLang="en-US" kern="1200" baseline="0">
                <a:latin typeface="+mn-lt"/>
                <a:ea typeface="+mn-ea"/>
                <a:cs typeface="+mn-cs"/>
              </a:rPr>
              <a:t>早期在国立艺专学习的众多老师中，</a:t>
            </a:r>
            <a:r>
              <a:rPr lang="zh-CN" altLang="en-US" sz="1600" b="1" kern="1200" baseline="0">
                <a:latin typeface="微软雅黑" panose="020B0503020204020204" charset="-122"/>
                <a:ea typeface="微软雅黑" panose="020B0503020204020204" charset="-122"/>
                <a:cs typeface="+mn-cs"/>
              </a:rPr>
              <a:t>留学法国的方干民先生的绘画风格与艺术理念深深地影响着他。</a:t>
            </a:r>
            <a:endParaRPr lang="zh-CN" altLang="en-US" sz="1600" b="1" kern="1200" baseline="0">
              <a:latin typeface="微软雅黑" panose="020B0503020204020204" charset="-122"/>
              <a:ea typeface="微软雅黑" panose="020B0503020204020204" charset="-122"/>
              <a:cs typeface="+mn-cs"/>
            </a:endParaRPr>
          </a:p>
          <a:p>
            <a:pPr algn="l" defTabSz="914400">
              <a:buClrTx/>
              <a:buSzTx/>
              <a:buFontTx/>
            </a:pPr>
            <a:endParaRPr lang="zh-CN" altLang="en-US" kern="1200" baseline="0">
              <a:latin typeface="+mn-lt"/>
              <a:ea typeface="+mn-ea"/>
              <a:cs typeface="+mn-cs"/>
            </a:endParaRPr>
          </a:p>
          <a:p>
            <a:pPr algn="l" defTabSz="914400">
              <a:buClrTx/>
              <a:buSzTx/>
              <a:buFontTx/>
            </a:pPr>
            <a:r>
              <a:rPr lang="zh-CN" altLang="en-US" kern="1200" baseline="0">
                <a:latin typeface="+mn-lt"/>
                <a:ea typeface="+mn-ea"/>
                <a:cs typeface="+mn-cs"/>
              </a:rPr>
              <a:t>从彦涵早期在艺专的素描、水彩习作中（构图、笔法、色调），其整体性和色彩把握，不难看出</a:t>
            </a:r>
            <a:r>
              <a:rPr lang="zh-CN" altLang="en-US" sz="1600" b="1" kern="1200" baseline="0">
                <a:latin typeface="微软雅黑" panose="020B0503020204020204" charset="-122"/>
                <a:ea typeface="微软雅黑" panose="020B0503020204020204" charset="-122"/>
                <a:cs typeface="+mn-cs"/>
              </a:rPr>
              <a:t>他对这种西式教学的学院派艺术的造型能力与空间艺术的深刻理解与表现力。</a:t>
            </a:r>
            <a:endParaRPr lang="zh-CN" altLang="en-US" sz="1600" b="1" kern="1200" baseline="0">
              <a:latin typeface="微软雅黑" panose="020B0503020204020204" charset="-122"/>
              <a:ea typeface="微软雅黑" panose="020B0503020204020204" charset="-122"/>
              <a:cs typeface="+mn-cs"/>
            </a:endParaRPr>
          </a:p>
        </p:txBody>
      </p:sp>
      <p:pic>
        <p:nvPicPr>
          <p:cNvPr id="15364" name="图片 3" descr="彦涵（曾用名：刘宝森）在杭州国立艺术专科学校的水彩画 1938年"/>
          <p:cNvPicPr>
            <a:picLocks noChangeAspect="1"/>
          </p:cNvPicPr>
          <p:nvPr/>
        </p:nvPicPr>
        <p:blipFill>
          <a:blip r:embed="rId1"/>
          <a:stretch>
            <a:fillRect/>
          </a:stretch>
        </p:blipFill>
        <p:spPr>
          <a:xfrm>
            <a:off x="0" y="0"/>
            <a:ext cx="5667375" cy="6858000"/>
          </a:xfrm>
          <a:prstGeom prst="rect">
            <a:avLst/>
          </a:prstGeom>
          <a:noFill/>
          <a:ln w="9525">
            <a:noFill/>
          </a:ln>
        </p:spPr>
      </p:pic>
      <p:pic>
        <p:nvPicPr>
          <p:cNvPr id="15365" name="图片 4" descr="彦涵（曾用名：刘宝森）在杭州国立艺术专科学校的水彩画  1938年"/>
          <p:cNvPicPr>
            <a:picLocks noChangeAspect="1"/>
          </p:cNvPicPr>
          <p:nvPr/>
        </p:nvPicPr>
        <p:blipFill>
          <a:blip r:embed="rId2"/>
          <a:stretch>
            <a:fillRect/>
          </a:stretch>
        </p:blipFill>
        <p:spPr>
          <a:xfrm flipH="1">
            <a:off x="5794375" y="0"/>
            <a:ext cx="3382963" cy="2322513"/>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6386" name="标题 1"/>
          <p:cNvSpPr>
            <a:spLocks noGrp="1"/>
          </p:cNvSpPr>
          <p:nvPr>
            <p:ph type="title"/>
          </p:nvPr>
        </p:nvSpPr>
        <p:spPr>
          <a:xfrm>
            <a:off x="6200775" y="265113"/>
            <a:ext cx="2943225" cy="1143000"/>
          </a:xfrm>
          <a:ln/>
        </p:spPr>
        <p:txBody>
          <a:bodyPr anchor="ctr" anchorCtr="0"/>
          <a:p>
            <a:pPr algn="r">
              <a:buSzTx/>
            </a:pPr>
            <a:r>
              <a:rPr lang="zh-CN" altLang="en-US" sz="1600"/>
              <a:t>信念与审美 ——</a:t>
            </a:r>
            <a:r>
              <a:rPr lang="zh-CN" altLang="en-US" sz="1800">
                <a:latin typeface="微软雅黑" panose="020B0503020204020204" charset="-122"/>
                <a:ea typeface="微软雅黑" panose="020B0503020204020204" charset="-122"/>
              </a:rPr>
              <a:t>彦涵精神</a:t>
            </a:r>
            <a:endParaRPr lang="zh-CN" altLang="en-US" sz="1800">
              <a:latin typeface="微软雅黑" panose="020B0503020204020204" charset="-122"/>
              <a:ea typeface="微软雅黑" panose="020B0503020204020204" charset="-122"/>
            </a:endParaRPr>
          </a:p>
        </p:txBody>
      </p:sp>
      <p:sp>
        <p:nvSpPr>
          <p:cNvPr id="16387" name="内容占位符 2"/>
          <p:cNvSpPr>
            <a:spLocks noGrp="1"/>
          </p:cNvSpPr>
          <p:nvPr>
            <p:ph idx="1"/>
          </p:nvPr>
        </p:nvSpPr>
        <p:spPr>
          <a:xfrm>
            <a:off x="0" y="5484813"/>
            <a:ext cx="9058275" cy="1217612"/>
          </a:xfrm>
          <a:ln/>
        </p:spPr>
        <p:txBody>
          <a:bodyPr anchor="t" anchorCtr="0"/>
          <a:p>
            <a:pPr marL="0" indent="0">
              <a:buNone/>
            </a:pPr>
            <a:r>
              <a:rPr lang="zh-CN" altLang="en-US" sz="2400"/>
              <a:t>      </a:t>
            </a:r>
            <a:r>
              <a:rPr lang="zh-CN" altLang="en-US" sz="2000"/>
              <a:t>这些</a:t>
            </a:r>
            <a:r>
              <a:rPr lang="zh-CN" altLang="en-US" sz="2400">
                <a:latin typeface="微软雅黑" panose="020B0503020204020204" charset="-122"/>
                <a:ea typeface="微软雅黑" panose="020B0503020204020204" charset="-122"/>
              </a:rPr>
              <a:t>版画和文学艺术的创作主题方向</a:t>
            </a:r>
            <a:r>
              <a:rPr lang="zh-CN" altLang="en-US" sz="2000"/>
              <a:t>的积累，学院艺术基本功学习，对于他后来的反映抗战、反映民众生活、反映解放军战士渡江南下等大场面人物与景的创作表达，打下坚实的艺术基础。</a:t>
            </a:r>
            <a:endParaRPr lang="zh-CN" altLang="en-US" sz="2000"/>
          </a:p>
        </p:txBody>
      </p:sp>
      <p:pic>
        <p:nvPicPr>
          <p:cNvPr id="16388" name="图片 3" descr="《人民英雄纪念碑正面浮雕——胜利渡长江》设计画稿（第二稿被中央审定选采用）彦涵创作    1593年"/>
          <p:cNvPicPr>
            <a:picLocks noChangeAspect="1"/>
          </p:cNvPicPr>
          <p:nvPr/>
        </p:nvPicPr>
        <p:blipFill>
          <a:blip r:embed="rId1"/>
          <a:stretch>
            <a:fillRect/>
          </a:stretch>
        </p:blipFill>
        <p:spPr>
          <a:xfrm>
            <a:off x="104775" y="323850"/>
            <a:ext cx="6546850" cy="4727575"/>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7410" name="标题 1"/>
          <p:cNvSpPr>
            <a:spLocks noGrp="1"/>
          </p:cNvSpPr>
          <p:nvPr>
            <p:ph type="ctrTitle"/>
          </p:nvPr>
        </p:nvSpPr>
        <p:spPr>
          <a:xfrm>
            <a:off x="7277100" y="238125"/>
            <a:ext cx="1025525" cy="3271838"/>
          </a:xfrm>
          <a:ln/>
        </p:spPr>
        <p:txBody>
          <a:bodyPr anchor="b" anchorCtr="0"/>
          <a:p>
            <a:pPr defTabSz="914400">
              <a:buClrTx/>
              <a:buSzTx/>
              <a:buFontTx/>
              <a:buNone/>
            </a:pPr>
            <a:endParaRPr lang="zh-CN" altLang="en-US" kern="1200" baseline="0">
              <a:latin typeface="+mj-lt"/>
              <a:ea typeface="+mj-ea"/>
              <a:cs typeface="+mj-cs"/>
            </a:endParaRPr>
          </a:p>
        </p:txBody>
      </p:sp>
      <p:sp>
        <p:nvSpPr>
          <p:cNvPr id="17411" name="副标题 2"/>
          <p:cNvSpPr>
            <a:spLocks noGrp="1"/>
          </p:cNvSpPr>
          <p:nvPr>
            <p:ph type="subTitle" idx="1"/>
          </p:nvPr>
        </p:nvSpPr>
        <p:spPr>
          <a:xfrm>
            <a:off x="87313" y="3629025"/>
            <a:ext cx="8877300" cy="809625"/>
          </a:xfrm>
          <a:ln/>
        </p:spPr>
        <p:txBody>
          <a:bodyPr anchor="t" anchorCtr="0"/>
          <a:p>
            <a:pPr algn="r" defTabSz="914400">
              <a:buClrTx/>
              <a:buSzTx/>
              <a:buFontTx/>
            </a:pPr>
            <a:r>
              <a:rPr lang="zh-CN" altLang="en-US" kern="1200" baseline="0">
                <a:latin typeface="宋体" panose="02010600030101010101" pitchFamily="2" charset="-122"/>
                <a:ea typeface="+mn-ea"/>
                <a:cs typeface="+mn-cs"/>
              </a:rPr>
              <a:t>中党地下党员</a:t>
            </a:r>
            <a:r>
              <a:rPr lang="zh-CN" altLang="en-US" sz="2000" kern="1200" baseline="0">
                <a:latin typeface="宋体" panose="02010600030101010101" pitchFamily="2" charset="-122"/>
                <a:ea typeface="+mn-ea"/>
                <a:cs typeface="+mn-cs"/>
              </a:rPr>
              <a:t> 陈佛生表示</a:t>
            </a:r>
            <a:r>
              <a:rPr lang="zh-CN" altLang="en-US" sz="2000" kern="1200" baseline="0">
                <a:latin typeface="微软雅黑" panose="020B0503020204020204" charset="-122"/>
                <a:ea typeface="微软雅黑" panose="020B0503020204020204" charset="-122"/>
                <a:cs typeface="+mn-cs"/>
              </a:rPr>
              <a:t>：</a:t>
            </a:r>
            <a:r>
              <a:rPr lang="en-US" altLang="zh-CN" sz="2000" kern="1200" baseline="0">
                <a:latin typeface="微软雅黑" panose="020B0503020204020204" charset="-122"/>
                <a:ea typeface="微软雅黑" panose="020B0503020204020204" charset="-122"/>
                <a:cs typeface="+mn-cs"/>
              </a:rPr>
              <a:t>“</a:t>
            </a:r>
            <a:r>
              <a:rPr lang="zh-CN" altLang="en-US" sz="2000" kern="1200" baseline="0">
                <a:latin typeface="微软雅黑" panose="020B0503020204020204" charset="-122"/>
                <a:ea typeface="微软雅黑" panose="020B0503020204020204" charset="-122"/>
                <a:cs typeface="+mn-cs"/>
              </a:rPr>
              <a:t>你不要去画风花雪夜，而要去画沧海桑田</a:t>
            </a:r>
            <a:r>
              <a:rPr lang="en-US" altLang="zh-CN" sz="2000" kern="1200" baseline="0">
                <a:latin typeface="微软雅黑" panose="020B0503020204020204" charset="-122"/>
                <a:ea typeface="微软雅黑" panose="020B0503020204020204" charset="-122"/>
                <a:cs typeface="+mn-cs"/>
              </a:rPr>
              <a:t>”         </a:t>
            </a:r>
            <a:r>
              <a:rPr lang="zh-CN" altLang="en-US" sz="1600" kern="1200" baseline="0">
                <a:latin typeface="宋体" panose="02010600030101010101" pitchFamily="2" charset="-122"/>
                <a:ea typeface="+mn-ea"/>
                <a:cs typeface="+mn-cs"/>
              </a:rPr>
              <a:t>（摘自 君理《讲述彦涵的故事》）</a:t>
            </a:r>
            <a:endParaRPr lang="zh-CN" altLang="en-US" sz="1600" kern="1200" baseline="0">
              <a:latin typeface="宋体" panose="02010600030101010101" pitchFamily="2" charset="-122"/>
              <a:ea typeface="+mn-ea"/>
              <a:cs typeface="+mn-cs"/>
            </a:endParaRPr>
          </a:p>
        </p:txBody>
      </p:sp>
      <p:pic>
        <p:nvPicPr>
          <p:cNvPr id="17412" name="图片 3" descr="微信图片_20210524160716"/>
          <p:cNvPicPr>
            <a:picLocks noChangeAspect="1"/>
          </p:cNvPicPr>
          <p:nvPr/>
        </p:nvPicPr>
        <p:blipFill>
          <a:blip r:embed="rId1"/>
          <a:stretch>
            <a:fillRect/>
          </a:stretch>
        </p:blipFill>
        <p:spPr>
          <a:xfrm>
            <a:off x="-104775" y="4530725"/>
            <a:ext cx="9261475" cy="2255838"/>
          </a:xfrm>
          <a:prstGeom prst="rect">
            <a:avLst/>
          </a:prstGeom>
          <a:noFill/>
          <a:ln w="9525">
            <a:noFill/>
          </a:ln>
        </p:spPr>
      </p:pic>
      <p:pic>
        <p:nvPicPr>
          <p:cNvPr id="17413" name="图片 5" descr="微信图片_20210524161730"/>
          <p:cNvPicPr>
            <a:picLocks noChangeAspect="1"/>
          </p:cNvPicPr>
          <p:nvPr/>
        </p:nvPicPr>
        <p:blipFill>
          <a:blip r:embed="rId2"/>
          <a:srcRect r="230"/>
          <a:stretch>
            <a:fillRect/>
          </a:stretch>
        </p:blipFill>
        <p:spPr>
          <a:xfrm>
            <a:off x="0" y="-28575"/>
            <a:ext cx="9166225" cy="3657600"/>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8434" name="标题 1"/>
          <p:cNvSpPr>
            <a:spLocks noGrp="1"/>
          </p:cNvSpPr>
          <p:nvPr>
            <p:ph type="ctrTitle"/>
          </p:nvPr>
        </p:nvSpPr>
        <p:spPr>
          <a:xfrm>
            <a:off x="5191125" y="379413"/>
            <a:ext cx="3724275" cy="2930525"/>
          </a:xfrm>
          <a:ln/>
        </p:spPr>
        <p:txBody>
          <a:bodyPr anchor="b" anchorCtr="0"/>
          <a:p>
            <a:pPr algn="l" defTabSz="914400">
              <a:buClrTx/>
              <a:buSzTx/>
              <a:buFontTx/>
              <a:buNone/>
            </a:pPr>
            <a:r>
              <a:rPr lang="en-US" altLang="zh-CN" sz="2000" kern="1200" baseline="0">
                <a:latin typeface="+mj-lt"/>
                <a:ea typeface="+mj-ea"/>
                <a:cs typeface="+mj-cs"/>
              </a:rPr>
              <a:t>“</a:t>
            </a:r>
            <a:r>
              <a:rPr lang="zh-CN" altLang="en-US" sz="1800" kern="1200" baseline="0">
                <a:latin typeface="微软雅黑" panose="020B0503020204020204" charset="-122"/>
                <a:ea typeface="微软雅黑" panose="020B0503020204020204" charset="-122"/>
                <a:cs typeface="+mj-cs"/>
              </a:rPr>
              <a:t>从鲁艺教育的实际情况而言，前面招收的第一、二届学员大多来自沦陷区艺术学校的流亡学生，以及一些曾经接受过艺术教育的青年，他们都是具有一定的艺术基础。因此，对这些艺术青年只需经过短期培训，加强政治学习后即将他们派往前线。</a:t>
            </a:r>
            <a:r>
              <a:rPr lang="en-US" altLang="zh-CN" sz="1800" kern="1200" baseline="0">
                <a:latin typeface="微软雅黑" panose="020B0503020204020204" charset="-122"/>
                <a:ea typeface="微软雅黑" panose="020B0503020204020204" charset="-122"/>
                <a:cs typeface="+mj-cs"/>
              </a:rPr>
              <a:t>”</a:t>
            </a:r>
            <a:endParaRPr lang="en-US" altLang="zh-CN" sz="1800" kern="1200" baseline="0">
              <a:latin typeface="微软雅黑" panose="020B0503020204020204" charset="-122"/>
              <a:ea typeface="微软雅黑" panose="020B0503020204020204" charset="-122"/>
              <a:cs typeface="+mj-cs"/>
            </a:endParaRPr>
          </a:p>
        </p:txBody>
      </p:sp>
      <p:sp>
        <p:nvSpPr>
          <p:cNvPr id="18435" name="副标题 2"/>
          <p:cNvSpPr>
            <a:spLocks noGrp="1"/>
          </p:cNvSpPr>
          <p:nvPr>
            <p:ph type="subTitle" idx="1"/>
          </p:nvPr>
        </p:nvSpPr>
        <p:spPr>
          <a:xfrm>
            <a:off x="5283200" y="4116388"/>
            <a:ext cx="3725863" cy="2484437"/>
          </a:xfrm>
          <a:ln/>
        </p:spPr>
        <p:txBody>
          <a:bodyPr anchor="t" anchorCtr="0"/>
          <a:p>
            <a:pPr algn="l" defTabSz="914400">
              <a:buClrTx/>
              <a:buSzTx/>
              <a:buFontTx/>
            </a:pPr>
            <a:r>
              <a:rPr lang="en-US" altLang="zh-CN" sz="2400" kern="1200" baseline="0">
                <a:latin typeface="+mn-lt"/>
                <a:ea typeface="+mn-ea"/>
                <a:cs typeface="+mn-cs"/>
              </a:rPr>
              <a:t>     </a:t>
            </a:r>
            <a:r>
              <a:rPr lang="zh-CN" altLang="en-US" sz="2400" kern="1200" baseline="0">
                <a:latin typeface="+mn-lt"/>
                <a:ea typeface="+mn-ea"/>
                <a:cs typeface="+mn-cs"/>
              </a:rPr>
              <a:t>鲁艺是一个艺术专门学校，注意技术学习也是对的，但鲁艺是一个革命的艺术专门学校，艺术性与革命性必须紧紧结合。艺术性与革命性结合必须通过现实主义的创造方法</a:t>
            </a:r>
            <a:r>
              <a:rPr lang="zh-CN" altLang="en-US" kern="1200" baseline="0">
                <a:latin typeface="+mn-lt"/>
                <a:ea typeface="+mn-ea"/>
                <a:cs typeface="+mn-cs"/>
              </a:rPr>
              <a:t>。</a:t>
            </a:r>
            <a:endParaRPr lang="zh-CN" altLang="en-US" kern="1200" baseline="0">
              <a:latin typeface="+mn-lt"/>
              <a:ea typeface="+mn-ea"/>
              <a:cs typeface="+mn-cs"/>
            </a:endParaRPr>
          </a:p>
        </p:txBody>
      </p:sp>
      <p:pic>
        <p:nvPicPr>
          <p:cNvPr id="18436" name="图片 3" descr="微信图片_20210524160709"/>
          <p:cNvPicPr>
            <a:picLocks noChangeAspect="1"/>
          </p:cNvPicPr>
          <p:nvPr/>
        </p:nvPicPr>
        <p:blipFill>
          <a:blip r:embed="rId1"/>
          <a:stretch>
            <a:fillRect/>
          </a:stretch>
        </p:blipFill>
        <p:spPr>
          <a:xfrm>
            <a:off x="0" y="42863"/>
            <a:ext cx="5006975" cy="6815137"/>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9458" name="标题 1"/>
          <p:cNvSpPr>
            <a:spLocks noGrp="1"/>
          </p:cNvSpPr>
          <p:nvPr>
            <p:ph type="ctrTitle"/>
          </p:nvPr>
        </p:nvSpPr>
        <p:spPr>
          <a:xfrm>
            <a:off x="8351838" y="160338"/>
            <a:ext cx="628650" cy="4044950"/>
          </a:xfrm>
          <a:ln/>
        </p:spPr>
        <p:txBody>
          <a:bodyPr anchor="b" anchorCtr="0"/>
          <a:p>
            <a:pPr defTabSz="914400">
              <a:buClrTx/>
              <a:buSzTx/>
              <a:buFontTx/>
              <a:buNone/>
            </a:pPr>
            <a:r>
              <a:rPr lang="zh-CN" altLang="en-US" sz="2800" kern="1200" baseline="0">
                <a:latin typeface="+mj-lt"/>
                <a:ea typeface="+mj-ea"/>
                <a:cs typeface="+mj-cs"/>
              </a:rPr>
              <a:t>国立艺专抗敌宣传队</a:t>
            </a:r>
            <a:endParaRPr lang="zh-CN" altLang="en-US" sz="2800" kern="1200" baseline="0">
              <a:latin typeface="+mj-lt"/>
              <a:ea typeface="+mj-ea"/>
              <a:cs typeface="+mj-cs"/>
            </a:endParaRPr>
          </a:p>
        </p:txBody>
      </p:sp>
      <p:sp>
        <p:nvSpPr>
          <p:cNvPr id="19459" name="副标题 2"/>
          <p:cNvSpPr>
            <a:spLocks noGrp="1"/>
          </p:cNvSpPr>
          <p:nvPr>
            <p:ph type="subTitle" idx="1"/>
          </p:nvPr>
        </p:nvSpPr>
        <p:spPr>
          <a:xfrm>
            <a:off x="7942263" y="5140325"/>
            <a:ext cx="1201737" cy="1603375"/>
          </a:xfrm>
          <a:ln/>
        </p:spPr>
        <p:txBody>
          <a:bodyPr anchor="t" anchorCtr="0"/>
          <a:p>
            <a:pPr defTabSz="914400">
              <a:buClrTx/>
              <a:buSzTx/>
              <a:buFontTx/>
            </a:pPr>
            <a:endParaRPr lang="en-US" altLang="zh-CN" kern="1200" baseline="0">
              <a:latin typeface="+mn-lt"/>
              <a:ea typeface="+mn-ea"/>
              <a:cs typeface="+mn-cs"/>
            </a:endParaRPr>
          </a:p>
          <a:p>
            <a:pPr defTabSz="914400">
              <a:buClrTx/>
              <a:buSzTx/>
              <a:buFontTx/>
            </a:pPr>
            <a:endParaRPr lang="en-US" altLang="zh-CN" kern="1200" baseline="0">
              <a:latin typeface="+mn-lt"/>
              <a:ea typeface="+mn-ea"/>
              <a:cs typeface="+mn-cs"/>
            </a:endParaRPr>
          </a:p>
          <a:p>
            <a:pPr defTabSz="914400">
              <a:buClrTx/>
              <a:buSzTx/>
              <a:buFontTx/>
            </a:pPr>
            <a:endParaRPr lang="en-US" altLang="zh-CN" kern="1200" baseline="0">
              <a:latin typeface="+mn-lt"/>
              <a:ea typeface="+mn-ea"/>
              <a:cs typeface="+mn-cs"/>
            </a:endParaRPr>
          </a:p>
          <a:p>
            <a:pPr defTabSz="914400">
              <a:buClrTx/>
              <a:buSzTx/>
              <a:buFontTx/>
            </a:pPr>
            <a:r>
              <a:rPr lang="en-US" altLang="zh-CN" kern="1200" baseline="0">
                <a:latin typeface="+mn-lt"/>
                <a:ea typeface="+mn-ea"/>
                <a:cs typeface="+mn-cs"/>
              </a:rPr>
              <a:t>1938</a:t>
            </a:r>
            <a:r>
              <a:rPr lang="zh-CN" altLang="en-US" kern="1200" baseline="0">
                <a:latin typeface="+mn-lt"/>
                <a:ea typeface="+mn-ea"/>
                <a:cs typeface="+mn-cs"/>
              </a:rPr>
              <a:t>年</a:t>
            </a:r>
            <a:endParaRPr lang="zh-CN" altLang="en-US" kern="1200" baseline="0">
              <a:latin typeface="+mn-lt"/>
              <a:ea typeface="+mn-ea"/>
              <a:cs typeface="+mn-cs"/>
            </a:endParaRPr>
          </a:p>
        </p:txBody>
      </p:sp>
      <p:pic>
        <p:nvPicPr>
          <p:cNvPr id="19460" name="图片 3" descr="历史照片 (2)"/>
          <p:cNvPicPr>
            <a:picLocks noChangeAspect="1"/>
          </p:cNvPicPr>
          <p:nvPr/>
        </p:nvPicPr>
        <p:blipFill>
          <a:blip r:embed="rId1"/>
          <a:stretch>
            <a:fillRect/>
          </a:stretch>
        </p:blipFill>
        <p:spPr>
          <a:xfrm>
            <a:off x="0" y="-28575"/>
            <a:ext cx="7708900" cy="6886575"/>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0482" name="标题 1"/>
          <p:cNvSpPr>
            <a:spLocks noGrp="1"/>
          </p:cNvSpPr>
          <p:nvPr>
            <p:ph type="ctrTitle"/>
          </p:nvPr>
        </p:nvSpPr>
        <p:spPr>
          <a:xfrm>
            <a:off x="257175" y="168275"/>
            <a:ext cx="5113338" cy="1966913"/>
          </a:xfrm>
          <a:ln/>
        </p:spPr>
        <p:txBody>
          <a:bodyPr anchor="b" anchorCtr="0"/>
          <a:p>
            <a:pPr algn="l" defTabSz="914400">
              <a:buClrTx/>
              <a:buSzTx/>
              <a:buFontTx/>
              <a:buNone/>
            </a:pPr>
            <a:r>
              <a:rPr lang="en-US" altLang="zh-CN" sz="4000" kern="1200" baseline="0">
                <a:latin typeface="+mj-lt"/>
                <a:ea typeface="+mj-ea"/>
                <a:cs typeface="+mj-cs"/>
              </a:rPr>
              <a:t>  </a:t>
            </a:r>
            <a:endParaRPr lang="zh-CN" altLang="en-US" sz="2400" kern="1200" baseline="0">
              <a:latin typeface="+mj-lt"/>
              <a:ea typeface="+mj-ea"/>
              <a:cs typeface="+mj-cs"/>
            </a:endParaRPr>
          </a:p>
        </p:txBody>
      </p:sp>
      <p:sp>
        <p:nvSpPr>
          <p:cNvPr id="20483" name="副标题 2"/>
          <p:cNvSpPr>
            <a:spLocks noGrp="1"/>
          </p:cNvSpPr>
          <p:nvPr>
            <p:ph type="subTitle" idx="1"/>
          </p:nvPr>
        </p:nvSpPr>
        <p:spPr>
          <a:xfrm>
            <a:off x="0" y="3619500"/>
            <a:ext cx="4733925" cy="3094038"/>
          </a:xfrm>
          <a:ln/>
        </p:spPr>
        <p:txBody>
          <a:bodyPr anchor="t" anchorCtr="0"/>
          <a:p>
            <a:pPr algn="l" defTabSz="914400">
              <a:buClrTx/>
              <a:buSzTx/>
              <a:buFontTx/>
            </a:pPr>
            <a:r>
              <a:rPr lang="zh-CN" altLang="en-US" kern="1200" baseline="0">
                <a:latin typeface="+mn-lt"/>
                <a:ea typeface="+mn-ea"/>
                <a:cs typeface="+mn-cs"/>
              </a:rPr>
              <a:t> </a:t>
            </a:r>
            <a:r>
              <a:rPr lang="zh-CN" altLang="en-US" sz="4000" kern="1200" baseline="0">
                <a:latin typeface="+mn-lt"/>
                <a:ea typeface="+mn-ea"/>
                <a:cs typeface="+mn-cs"/>
              </a:rPr>
              <a:t>彦涵 </a:t>
            </a:r>
            <a:r>
              <a:rPr lang="zh-CN" altLang="en-US" kern="1200" baseline="0">
                <a:latin typeface="+mn-lt"/>
                <a:ea typeface="+mn-ea"/>
                <a:cs typeface="+mn-cs"/>
              </a:rPr>
              <a:t>是在延安鲁艺学生、任木刻版画的一名教员，后又去前线，穿越封锁线，战斗在晋东南。而一路血与火的战斗经历，都化作他艺术创作的画面，那是生活的真实和艺术的表现的而的情感，一种艰苦卓绝的革命者大无畏的审美品质</a:t>
            </a:r>
            <a:br>
              <a:rPr lang="zh-CN" altLang="en-US" kern="1200" baseline="0">
                <a:latin typeface="+mn-lt"/>
                <a:ea typeface="+mn-ea"/>
                <a:cs typeface="+mn-cs"/>
              </a:rPr>
            </a:br>
            <a:r>
              <a:rPr lang="zh-CN" altLang="en-US" kern="1200" baseline="0">
                <a:latin typeface="+mn-lt"/>
                <a:ea typeface="+mn-ea"/>
                <a:cs typeface="+mn-cs"/>
              </a:rPr>
              <a:t>     延安新版画创作者。进入延安鲁迅艺术学院学习木刻艺术，学习革命理论，树立“</a:t>
            </a:r>
            <a:r>
              <a:rPr lang="zh-CN" altLang="en-US" b="1" kern="1200" baseline="0">
                <a:latin typeface="微软雅黑" panose="020B0503020204020204" charset="-122"/>
                <a:ea typeface="微软雅黑" panose="020B0503020204020204" charset="-122"/>
                <a:cs typeface="+mn-cs"/>
              </a:rPr>
              <a:t>为劳苦大众的艺术</a:t>
            </a:r>
            <a:r>
              <a:rPr lang="zh-CN" altLang="en-US" kern="1200" baseline="0">
                <a:latin typeface="+mn-lt"/>
                <a:ea typeface="+mn-ea"/>
                <a:cs typeface="+mn-cs"/>
              </a:rPr>
              <a:t>”创作思想</a:t>
            </a:r>
            <a:endParaRPr lang="zh-CN" altLang="en-US" kern="1200" baseline="0">
              <a:latin typeface="+mn-lt"/>
              <a:ea typeface="+mn-ea"/>
              <a:cs typeface="+mn-cs"/>
            </a:endParaRPr>
          </a:p>
        </p:txBody>
      </p:sp>
      <p:pic>
        <p:nvPicPr>
          <p:cNvPr id="20484" name="图片 4" descr="微信图片_20210524174846"/>
          <p:cNvPicPr>
            <a:picLocks noChangeAspect="1"/>
          </p:cNvPicPr>
          <p:nvPr/>
        </p:nvPicPr>
        <p:blipFill>
          <a:blip r:embed="rId1"/>
          <a:stretch>
            <a:fillRect/>
          </a:stretch>
        </p:blipFill>
        <p:spPr>
          <a:xfrm>
            <a:off x="5973763" y="0"/>
            <a:ext cx="3170237" cy="6845300"/>
          </a:xfrm>
          <a:prstGeom prst="rect">
            <a:avLst/>
          </a:prstGeom>
          <a:noFill/>
          <a:ln w="9525">
            <a:noFill/>
          </a:ln>
        </p:spPr>
      </p:pic>
      <p:pic>
        <p:nvPicPr>
          <p:cNvPr id="20485" name="图片 5" descr="IMG_20170603_080549"/>
          <p:cNvPicPr>
            <a:picLocks noChangeAspect="1"/>
          </p:cNvPicPr>
          <p:nvPr/>
        </p:nvPicPr>
        <p:blipFill>
          <a:blip r:embed="rId2"/>
          <a:stretch>
            <a:fillRect/>
          </a:stretch>
        </p:blipFill>
        <p:spPr>
          <a:xfrm>
            <a:off x="-23812" y="0"/>
            <a:ext cx="5997575" cy="361950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1506" name="标题 1"/>
          <p:cNvSpPr>
            <a:spLocks noGrp="1"/>
          </p:cNvSpPr>
          <p:nvPr>
            <p:ph type="title"/>
          </p:nvPr>
        </p:nvSpPr>
        <p:spPr>
          <a:xfrm>
            <a:off x="5114925" y="0"/>
            <a:ext cx="3743325" cy="1597025"/>
          </a:xfrm>
          <a:ln/>
        </p:spPr>
        <p:txBody>
          <a:bodyPr anchor="ctr" anchorCtr="0"/>
          <a:p>
            <a:pPr algn="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r>
              <a:rPr lang="zh-CN" altLang="en-US" sz="2000">
                <a:latin typeface="微软雅黑" panose="020B0503020204020204" charset="-122"/>
                <a:ea typeface="微软雅黑" panose="020B0503020204020204" charset="-122"/>
              </a:rPr>
              <a:t>《亲临前线指挥的彭德怀将军》       </a:t>
            </a:r>
            <a:r>
              <a:rPr lang="zh-CN" altLang="en-US" sz="1600">
                <a:latin typeface="微软雅黑" panose="020B0503020204020204" charset="-122"/>
                <a:ea typeface="微软雅黑" panose="020B0503020204020204" charset="-122"/>
              </a:rPr>
              <a:t>彦涵 创作</a:t>
            </a:r>
            <a:r>
              <a:rPr lang="zh-CN" altLang="en-US" sz="2000">
                <a:latin typeface="微软雅黑" panose="020B0503020204020204" charset="-122"/>
                <a:ea typeface="微软雅黑" panose="020B0503020204020204" charset="-122"/>
              </a:rPr>
              <a:t> </a:t>
            </a:r>
            <a:r>
              <a:rPr lang="zh-CN" altLang="en-US" sz="1400"/>
              <a:t>1941年</a:t>
            </a:r>
            <a:br>
              <a:rPr lang="zh-CN" altLang="en-US" sz="1600"/>
            </a:br>
            <a:br>
              <a:rPr lang="zh-CN" altLang="en-US" sz="1600"/>
            </a:br>
            <a:br>
              <a:rPr lang="zh-CN" altLang="en-US" sz="1600"/>
            </a:br>
            <a:br>
              <a:rPr lang="zh-CN" altLang="en-US" sz="1600"/>
            </a:br>
            <a:br>
              <a:rPr lang="zh-CN" altLang="en-US" sz="1600"/>
            </a:br>
            <a:br>
              <a:rPr lang="zh-CN" altLang="en-US" sz="1600"/>
            </a:br>
            <a:endParaRPr lang="zh-CN" altLang="en-US" sz="1600"/>
          </a:p>
        </p:txBody>
      </p:sp>
      <p:pic>
        <p:nvPicPr>
          <p:cNvPr id="21507" name="内容占位符 4" descr="《亲临前线指挥的彭德怀将军的》彦涵创作 1941年"/>
          <p:cNvPicPr>
            <a:picLocks noGrp="1" noChangeAspect="1"/>
          </p:cNvPicPr>
          <p:nvPr>
            <p:ph sz="half" idx="1"/>
          </p:nvPr>
        </p:nvPicPr>
        <p:blipFill>
          <a:blip r:embed="rId1"/>
          <a:stretch>
            <a:fillRect/>
          </a:stretch>
        </p:blipFill>
        <p:spPr>
          <a:xfrm>
            <a:off x="0" y="0"/>
            <a:ext cx="4683125" cy="6845300"/>
          </a:xfrm>
          <a:ln/>
        </p:spPr>
      </p:pic>
      <p:pic>
        <p:nvPicPr>
          <p:cNvPr id="21508" name="内容占位符 5" descr="IMG_2818"/>
          <p:cNvPicPr>
            <a:picLocks noGrp="1" noChangeAspect="1"/>
          </p:cNvPicPr>
          <p:nvPr>
            <p:ph sz="half" idx="2"/>
          </p:nvPr>
        </p:nvPicPr>
        <p:blipFill>
          <a:blip r:embed="rId2"/>
          <a:stretch>
            <a:fillRect/>
          </a:stretch>
        </p:blipFill>
        <p:spPr>
          <a:xfrm>
            <a:off x="4687888" y="1006475"/>
            <a:ext cx="4456112" cy="2971800"/>
          </a:xfrm>
          <a:ln/>
        </p:spPr>
      </p:pic>
      <p:pic>
        <p:nvPicPr>
          <p:cNvPr id="21509" name="图片 6" descr="IMG_2819"/>
          <p:cNvPicPr>
            <a:picLocks noChangeAspect="1"/>
          </p:cNvPicPr>
          <p:nvPr/>
        </p:nvPicPr>
        <p:blipFill>
          <a:blip r:embed="rId3"/>
          <a:stretch>
            <a:fillRect/>
          </a:stretch>
        </p:blipFill>
        <p:spPr>
          <a:xfrm>
            <a:off x="4683125" y="3871913"/>
            <a:ext cx="4460875" cy="2973387"/>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2530" name="标题 1"/>
          <p:cNvSpPr>
            <a:spLocks noGrp="1"/>
          </p:cNvSpPr>
          <p:nvPr>
            <p:ph type="ctrTitle"/>
          </p:nvPr>
        </p:nvSpPr>
        <p:spPr>
          <a:xfrm>
            <a:off x="8534400" y="0"/>
            <a:ext cx="609600" cy="6757988"/>
          </a:xfrm>
          <a:ln/>
        </p:spPr>
        <p:txBody>
          <a:bodyPr anchor="b" anchorCtr="0"/>
          <a:p>
            <a:pPr defTabSz="914400">
              <a:buClrTx/>
              <a:buSzTx/>
              <a:buFontTx/>
              <a:buNone/>
            </a:pPr>
            <a:r>
              <a:rPr lang="zh-CN" altLang="en-US" sz="2400" kern="1200" baseline="0">
                <a:latin typeface="微软雅黑" panose="020B0503020204020204" charset="-122"/>
                <a:ea typeface="微软雅黑" panose="020B0503020204020204" charset="-122"/>
                <a:cs typeface="+mj-cs"/>
              </a:rPr>
              <a:t>在延安</a:t>
            </a: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br>
              <a:rPr lang="zh-CN" altLang="en-US" kern="1200" baseline="0">
                <a:latin typeface="+mj-lt"/>
                <a:ea typeface="+mj-ea"/>
                <a:cs typeface="+mj-cs"/>
              </a:rPr>
            </a:br>
            <a:endParaRPr lang="zh-CN" altLang="en-US" kern="1200" baseline="0">
              <a:latin typeface="+mj-lt"/>
              <a:ea typeface="+mj-ea"/>
              <a:cs typeface="+mj-cs"/>
            </a:endParaRPr>
          </a:p>
        </p:txBody>
      </p:sp>
      <p:sp>
        <p:nvSpPr>
          <p:cNvPr id="22531"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22532" name="图片 3" descr="历史照片（1）"/>
          <p:cNvPicPr>
            <a:picLocks noChangeAspect="1"/>
          </p:cNvPicPr>
          <p:nvPr/>
        </p:nvPicPr>
        <p:blipFill>
          <a:blip r:embed="rId1"/>
          <a:stretch>
            <a:fillRect/>
          </a:stretch>
        </p:blipFill>
        <p:spPr>
          <a:xfrm>
            <a:off x="0" y="0"/>
            <a:ext cx="8534400" cy="684530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098" name="标题 1"/>
          <p:cNvSpPr>
            <a:spLocks noGrp="1"/>
          </p:cNvSpPr>
          <p:nvPr>
            <p:ph type="title"/>
          </p:nvPr>
        </p:nvSpPr>
        <p:spPr>
          <a:xfrm>
            <a:off x="457200" y="284163"/>
            <a:ext cx="8229600" cy="3724275"/>
          </a:xfrm>
          <a:ln/>
        </p:spPr>
        <p:txBody>
          <a:bodyPr anchor="ctr" anchorCtr="0"/>
          <a:p>
            <a:pPr algn="l"/>
            <a:r>
              <a:rPr lang="zh-CN" altLang="en-US" sz="2400">
                <a:latin typeface="微软雅黑" panose="020B0503020204020204" charset="-122"/>
                <a:ea typeface="微软雅黑" panose="020B0503020204020204" charset="-122"/>
              </a:rPr>
              <a:t>红船精神、井冈山精神、雨花英烈精神</a:t>
            </a:r>
            <a:r>
              <a:rPr lang="zh-CN" altLang="en-US" sz="2000">
                <a:latin typeface="微软雅黑" panose="020B0503020204020204" charset="-122"/>
                <a:ea typeface="微软雅黑" panose="020B0503020204020204" charset="-122"/>
              </a:rPr>
              <a:t>……</a:t>
            </a:r>
            <a:br>
              <a:rPr lang="zh-CN" altLang="en-US" sz="2000">
                <a:latin typeface="微软雅黑" panose="020B0503020204020204" charset="-122"/>
                <a:ea typeface="微软雅黑" panose="020B0503020204020204" charset="-122"/>
              </a:rPr>
            </a:br>
            <a:br>
              <a:rPr lang="zh-CN" altLang="en-US" sz="2000"/>
            </a:br>
            <a:r>
              <a:rPr lang="zh-CN" altLang="en-US" sz="2400"/>
              <a:t>     </a:t>
            </a:r>
            <a:r>
              <a:rPr lang="zh-CN" altLang="en-US" sz="2000"/>
              <a:t> </a:t>
            </a:r>
            <a:r>
              <a:rPr lang="zh-CN" altLang="en-US" sz="2000">
                <a:latin typeface="宋体" panose="02010600030101010101" pitchFamily="2" charset="-122"/>
              </a:rPr>
              <a:t>都是革命先烈们艰苦朴素、不屈不饶、奋勇向前的精神。红船精神是中国革命精神之源。“</a:t>
            </a:r>
            <a:r>
              <a:rPr lang="zh-CN" altLang="en-US" sz="2000" b="1">
                <a:latin typeface="宋体" panose="02010600030101010101" pitchFamily="2" charset="-122"/>
              </a:rPr>
              <a:t>开天辟地、敢为人先的首创精神，坚定理想、百折不挠的奋斗精神，立党为公、忠诚为民的奉献精神</a:t>
            </a:r>
            <a:r>
              <a:rPr lang="zh-CN" altLang="en-US" sz="2000">
                <a:latin typeface="宋体" panose="02010600030101010101" pitchFamily="2" charset="-122"/>
              </a:rPr>
              <a:t>”是“</a:t>
            </a:r>
            <a:r>
              <a:rPr lang="zh-CN" altLang="en-US" sz="2000" b="1">
                <a:latin typeface="宋体" panose="02010600030101010101" pitchFamily="2" charset="-122"/>
              </a:rPr>
              <a:t>坚定信念、艰苦奋斗、实事求是、敢闯新路、依靠群众、勇于胜</a:t>
            </a:r>
            <a:r>
              <a:rPr lang="zh-CN" altLang="en-US" sz="2000">
                <a:latin typeface="宋体" panose="02010600030101010101" pitchFamily="2" charset="-122"/>
              </a:rPr>
              <a:t>利”的精神。是时代精神的体现，是一种时代审美在传承与发扬中形成，并不断完善、砥砺前行的精神。</a:t>
            </a:r>
            <a:endParaRPr lang="zh-CN" altLang="en-US" sz="2000">
              <a:latin typeface="宋体" panose="02010600030101010101" pitchFamily="2" charset="-122"/>
            </a:endParaRPr>
          </a:p>
        </p:txBody>
      </p:sp>
      <p:sp>
        <p:nvSpPr>
          <p:cNvPr id="4099" name="内容占位符 2"/>
          <p:cNvSpPr>
            <a:spLocks noGrp="1"/>
          </p:cNvSpPr>
          <p:nvPr>
            <p:ph idx="1"/>
          </p:nvPr>
        </p:nvSpPr>
        <p:spPr>
          <a:xfrm>
            <a:off x="457200" y="4305300"/>
            <a:ext cx="8229600" cy="2259013"/>
          </a:xfrm>
          <a:ln/>
        </p:spPr>
        <p:txBody>
          <a:bodyPr anchor="t" anchorCtr="0"/>
          <a:p>
            <a:pPr marL="0" indent="0">
              <a:buNone/>
            </a:pP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纵观彦涵先生的一生，从革命的、艺术的角度，探究那种宝贵的、丰富的内涵，试图寻求一种更加明确的概括：永远的战士——</a:t>
            </a:r>
            <a:r>
              <a:rPr lang="zh-CN" altLang="en-US" sz="2400" b="1">
                <a:latin typeface="微软雅黑" panose="020B0503020204020204" charset="-122"/>
                <a:ea typeface="微软雅黑" panose="020B0503020204020204" charset="-122"/>
              </a:rPr>
              <a:t>彦涵精神</a:t>
            </a:r>
            <a:r>
              <a:rPr lang="zh-CN" altLang="en-US" sz="2400">
                <a:latin typeface="微软雅黑" panose="020B0503020204020204" charset="-122"/>
                <a:ea typeface="微软雅黑" panose="020B0503020204020204" charset="-122"/>
              </a:rPr>
              <a:t>。</a:t>
            </a:r>
            <a:endParaRPr lang="zh-CN" altLang="en-US" sz="2400">
              <a:latin typeface="微软雅黑" panose="020B0503020204020204" charset="-122"/>
              <a:ea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3" name="标题 1"/>
          <p:cNvSpPr>
            <a:spLocks noGrp="1"/>
          </p:cNvSpPr>
          <p:nvPr>
            <p:ph type="title"/>
          </p:nvPr>
        </p:nvSpPr>
        <p:spPr>
          <a:xfrm>
            <a:off x="790575" y="95250"/>
            <a:ext cx="8229600" cy="585788"/>
          </a:xfrm>
          <a:ln/>
        </p:spPr>
        <p:txBody>
          <a:bodyPr anchor="ctr" anchorCtr="0"/>
          <a:p>
            <a:pPr algn="r"/>
            <a:r>
              <a:rPr lang="zh-CN" altLang="en-US" sz="2000">
                <a:latin typeface="微软雅黑" panose="020B0503020204020204" charset="-122"/>
                <a:ea typeface="微软雅黑" panose="020B0503020204020204" charset="-122"/>
              </a:rPr>
              <a:t>《百团大战——收复径阱煤矿》  </a:t>
            </a:r>
            <a:r>
              <a:rPr lang="zh-CN" altLang="en-US" sz="1600">
                <a:latin typeface="微软雅黑" panose="020B0503020204020204" charset="-122"/>
                <a:ea typeface="微软雅黑" panose="020B0503020204020204" charset="-122"/>
              </a:rPr>
              <a:t>彦涵创作 1941年</a:t>
            </a:r>
            <a:endParaRPr lang="zh-CN" altLang="en-US" sz="1600">
              <a:latin typeface="微软雅黑" panose="020B0503020204020204" charset="-122"/>
              <a:ea typeface="微软雅黑" panose="020B0503020204020204" charset="-122"/>
            </a:endParaRPr>
          </a:p>
        </p:txBody>
      </p:sp>
      <p:sp>
        <p:nvSpPr>
          <p:cNvPr id="23554" name="内容占位符 3"/>
          <p:cNvSpPr>
            <a:spLocks noGrp="1"/>
          </p:cNvSpPr>
          <p:nvPr>
            <p:ph sz="half" idx="2"/>
          </p:nvPr>
        </p:nvSpPr>
        <p:spPr>
          <a:ln/>
        </p:spPr>
        <p:txBody>
          <a:bodyPr anchor="t" anchorCtr="0"/>
          <a:p>
            <a:pPr>
              <a:buClrTx/>
              <a:buSzTx/>
              <a:buFontTx/>
            </a:pPr>
            <a:endParaRPr lang="zh-CN" altLang="en-US"/>
          </a:p>
        </p:txBody>
      </p:sp>
      <p:pic>
        <p:nvPicPr>
          <p:cNvPr id="23555" name="内容占位符 4" descr="IMG_20170603_203156"/>
          <p:cNvPicPr>
            <a:picLocks noGrp="1" noChangeAspect="1"/>
          </p:cNvPicPr>
          <p:nvPr>
            <p:ph sz="half" idx="1"/>
          </p:nvPr>
        </p:nvPicPr>
        <p:blipFill>
          <a:blip r:embed="rId1"/>
          <a:stretch>
            <a:fillRect/>
          </a:stretch>
        </p:blipFill>
        <p:spPr>
          <a:xfrm>
            <a:off x="0" y="587375"/>
            <a:ext cx="9144000" cy="6270625"/>
          </a:xfr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4578" name="标题 1"/>
          <p:cNvSpPr>
            <a:spLocks noGrp="1"/>
          </p:cNvSpPr>
          <p:nvPr>
            <p:ph type="ctrTitle"/>
          </p:nvPr>
        </p:nvSpPr>
        <p:spPr>
          <a:xfrm>
            <a:off x="66675" y="0"/>
            <a:ext cx="8963025" cy="1187450"/>
          </a:xfrm>
          <a:ln/>
        </p:spPr>
        <p:txBody>
          <a:bodyPr anchor="b" anchorCtr="0"/>
          <a:p>
            <a:pPr defTabSz="914400">
              <a:buClrTx/>
              <a:buSzTx/>
              <a:buFontTx/>
              <a:buNone/>
            </a:pPr>
            <a:r>
              <a:rPr lang="zh-CN" altLang="en-US" sz="2800" kern="1200" baseline="0">
                <a:latin typeface="微软雅黑" panose="020B0503020204020204" charset="-122"/>
                <a:ea typeface="微软雅黑" panose="020B0503020204020204" charset="-122"/>
                <a:cs typeface="+mj-cs"/>
              </a:rPr>
              <a:t>鲁艺美术系全体教员合影   </a:t>
            </a:r>
            <a:r>
              <a:rPr lang="zh-CN" altLang="en-US" sz="2000" kern="1200" baseline="0">
                <a:latin typeface="微软雅黑" panose="020B0503020204020204" charset="-122"/>
                <a:ea typeface="微软雅黑" panose="020B0503020204020204" charset="-122"/>
                <a:cs typeface="+mj-cs"/>
              </a:rPr>
              <a:t>（前排右二为彦涵）    </a:t>
            </a:r>
            <a:r>
              <a:rPr lang="zh-CN" altLang="en-US" sz="2000" kern="1200" baseline="0">
                <a:latin typeface="+mj-lt"/>
                <a:ea typeface="+mj-ea"/>
                <a:cs typeface="+mj-cs"/>
              </a:rPr>
              <a:t>1945年</a:t>
            </a:r>
            <a:br>
              <a:rPr lang="zh-CN" altLang="en-US" sz="2000" kern="1200" baseline="0">
                <a:latin typeface="+mj-lt"/>
                <a:ea typeface="+mj-ea"/>
                <a:cs typeface="+mj-cs"/>
              </a:rPr>
            </a:br>
            <a:endParaRPr lang="zh-CN" altLang="en-US" sz="2000" kern="1200" baseline="0">
              <a:latin typeface="+mj-lt"/>
              <a:ea typeface="+mj-ea"/>
              <a:cs typeface="+mj-cs"/>
            </a:endParaRPr>
          </a:p>
        </p:txBody>
      </p:sp>
      <p:sp>
        <p:nvSpPr>
          <p:cNvPr id="24579"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24580" name="图片 3" descr="鲁艺美术系全体教员合影（前排右二为彦涵）1945年"/>
          <p:cNvPicPr>
            <a:picLocks noChangeAspect="1"/>
          </p:cNvPicPr>
          <p:nvPr/>
        </p:nvPicPr>
        <p:blipFill>
          <a:blip r:embed="rId1"/>
          <a:stretch>
            <a:fillRect/>
          </a:stretch>
        </p:blipFill>
        <p:spPr>
          <a:xfrm>
            <a:off x="0" y="1323975"/>
            <a:ext cx="9144000" cy="5534025"/>
          </a:xfrm>
          <a:prstGeom prst="rect">
            <a:avLst/>
          </a:prstGeom>
          <a:noFill/>
          <a:ln w="9525">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5601" name="标题 1"/>
          <p:cNvSpPr>
            <a:spLocks noGrp="1"/>
          </p:cNvSpPr>
          <p:nvPr>
            <p:ph type="title"/>
          </p:nvPr>
        </p:nvSpPr>
        <p:spPr>
          <a:xfrm>
            <a:off x="342900" y="0"/>
            <a:ext cx="8801100" cy="433388"/>
          </a:xfrm>
          <a:ln/>
        </p:spPr>
        <p:txBody>
          <a:bodyPr anchor="ctr" anchorCtr="0"/>
          <a:p>
            <a:pPr algn="r"/>
            <a:r>
              <a:rPr lang="zh-CN" altLang="en-US" sz="2000" b="1"/>
              <a:t>《不让敌人抢走粮食》</a:t>
            </a:r>
            <a:r>
              <a:rPr lang="zh-CN" altLang="en-US" sz="2000"/>
              <a:t>版画   彦涵   1943</a:t>
            </a:r>
            <a:endParaRPr lang="zh-CN" altLang="en-US" sz="2000"/>
          </a:p>
        </p:txBody>
      </p:sp>
      <p:pic>
        <p:nvPicPr>
          <p:cNvPr id="25602" name="内容占位符 5" descr="《不让敌人抢走粮食》版画  彦涵  1943"/>
          <p:cNvPicPr>
            <a:picLocks noGrp="1" noChangeAspect="1"/>
          </p:cNvPicPr>
          <p:nvPr>
            <p:ph idx="1"/>
          </p:nvPr>
        </p:nvPicPr>
        <p:blipFill>
          <a:blip r:embed="rId1"/>
          <a:stretch>
            <a:fillRect/>
          </a:stretch>
        </p:blipFill>
        <p:spPr>
          <a:xfrm>
            <a:off x="38100" y="433388"/>
            <a:ext cx="9105900" cy="6234112"/>
          </a:xfr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6626" name="标题 1"/>
          <p:cNvSpPr>
            <a:spLocks noGrp="1"/>
          </p:cNvSpPr>
          <p:nvPr>
            <p:ph type="title"/>
          </p:nvPr>
        </p:nvSpPr>
        <p:spPr>
          <a:xfrm>
            <a:off x="6019800" y="0"/>
            <a:ext cx="3067050" cy="6543675"/>
          </a:xfrm>
          <a:ln/>
        </p:spPr>
        <p:txBody>
          <a:bodyPr anchor="ctr" anchorCtr="0"/>
          <a:p>
            <a:pPr algn="l"/>
            <a:r>
              <a:rPr lang="zh-CN" altLang="en-US" sz="1800"/>
              <a:t>信念与审美 </a:t>
            </a:r>
            <a:r>
              <a:rPr lang="zh-CN" altLang="en-US" sz="2000"/>
              <a:t>——</a:t>
            </a:r>
            <a:r>
              <a:rPr lang="zh-CN" altLang="en-US" sz="2000">
                <a:latin typeface="微软雅黑" panose="020B0503020204020204" charset="-122"/>
                <a:ea typeface="微软雅黑" panose="020B0503020204020204" charset="-122"/>
              </a:rPr>
              <a:t>彦涵精神</a:t>
            </a: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br>
              <a:rPr lang="zh-CN" altLang="en-US" sz="2000">
                <a:latin typeface="微软雅黑" panose="020B0503020204020204" charset="-122"/>
                <a:ea typeface="微软雅黑" panose="020B0503020204020204" charset="-122"/>
              </a:rPr>
            </a:br>
            <a:r>
              <a:rPr lang="zh-CN" altLang="en-US" sz="3200">
                <a:latin typeface="微软雅黑" panose="020B0503020204020204" charset="-122"/>
                <a:ea typeface="微软雅黑" panose="020B0503020204020204" charset="-122"/>
              </a:rPr>
              <a:t>1943</a:t>
            </a:r>
            <a:r>
              <a:rPr lang="zh-CN" altLang="en-US" sz="1600">
                <a:latin typeface="微软雅黑" panose="020B0503020204020204" charset="-122"/>
                <a:ea typeface="微软雅黑" panose="020B0503020204020204" charset="-122"/>
              </a:rPr>
              <a:t>年  创作的《当地人搜山的时候》、《奋勇出击》、《来了亲人八路军》作品等</a:t>
            </a:r>
            <a:br>
              <a:rPr lang="zh-CN" altLang="en-US" sz="1600">
                <a:latin typeface="微软雅黑" panose="020B0503020204020204" charset="-122"/>
                <a:ea typeface="微软雅黑" panose="020B0503020204020204" charset="-122"/>
              </a:rPr>
            </a:br>
            <a:br>
              <a:rPr lang="zh-CN" altLang="en-US" sz="1600">
                <a:latin typeface="微软雅黑" panose="020B0503020204020204" charset="-122"/>
                <a:ea typeface="微软雅黑" panose="020B0503020204020204" charset="-122"/>
              </a:rPr>
            </a:br>
            <a:br>
              <a:rPr lang="zh-CN" altLang="en-US" sz="1600">
                <a:latin typeface="微软雅黑" panose="020B0503020204020204" charset="-122"/>
                <a:ea typeface="微软雅黑" panose="020B0503020204020204" charset="-122"/>
              </a:rPr>
            </a:br>
            <a:r>
              <a:rPr lang="zh-CN" altLang="en-US" sz="1600">
                <a:latin typeface="微软雅黑" panose="020B0503020204020204" charset="-122"/>
                <a:ea typeface="微软雅黑" panose="020B0503020204020204" charset="-122"/>
              </a:rPr>
              <a:t>   彦涵是“善写战争的能手”。画面所呈现的艺术语言，是具有强烈的彦涵艺术创作中所特有的激情蕴含，从事物本质中、从现实生活中获取创作源泉，在岁月中追寻革命理想的坚持</a:t>
            </a:r>
            <a:endParaRPr lang="zh-CN" altLang="en-US" sz="1600">
              <a:latin typeface="微软雅黑" panose="020B0503020204020204" charset="-122"/>
              <a:ea typeface="微软雅黑" panose="020B0503020204020204" charset="-122"/>
            </a:endParaRPr>
          </a:p>
        </p:txBody>
      </p:sp>
      <p:pic>
        <p:nvPicPr>
          <p:cNvPr id="26627" name="内容占位符 3" descr="《当敌人搜山的时候 》彦涵创作 1943年"/>
          <p:cNvPicPr>
            <a:picLocks noGrp="1" noChangeAspect="1"/>
          </p:cNvPicPr>
          <p:nvPr>
            <p:ph idx="1"/>
          </p:nvPr>
        </p:nvPicPr>
        <p:blipFill>
          <a:blip r:embed="rId1"/>
          <a:stretch>
            <a:fillRect/>
          </a:stretch>
        </p:blipFill>
        <p:spPr>
          <a:xfrm>
            <a:off x="0" y="0"/>
            <a:ext cx="5683250" cy="6859588"/>
          </a:xfrm>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7650" name="标题 1"/>
          <p:cNvSpPr>
            <a:spLocks noGrp="1"/>
          </p:cNvSpPr>
          <p:nvPr>
            <p:ph type="ctrTitle"/>
          </p:nvPr>
        </p:nvSpPr>
        <p:spPr>
          <a:xfrm>
            <a:off x="1143000" y="112713"/>
            <a:ext cx="7800975" cy="484187"/>
          </a:xfrm>
          <a:ln/>
        </p:spPr>
        <p:txBody>
          <a:bodyPr anchor="b" anchorCtr="0"/>
          <a:p>
            <a:pPr algn="r" defTabSz="914400">
              <a:buClrTx/>
              <a:buSzTx/>
              <a:buFontTx/>
              <a:buNone/>
            </a:pPr>
            <a:r>
              <a:rPr lang="zh-CN" altLang="en-US" sz="2400" kern="1200" baseline="0">
                <a:latin typeface="微软雅黑" panose="020B0503020204020204" charset="-122"/>
                <a:ea typeface="微软雅黑" panose="020B0503020204020204" charset="-122"/>
                <a:cs typeface="+mj-cs"/>
              </a:rPr>
              <a:t>延安鲁艺木刻工作团成员</a:t>
            </a:r>
            <a:endParaRPr lang="zh-CN" altLang="en-US" sz="2400" kern="1200" baseline="0">
              <a:latin typeface="微软雅黑" panose="020B0503020204020204" charset="-122"/>
              <a:ea typeface="微软雅黑" panose="020B0503020204020204" charset="-122"/>
              <a:cs typeface="+mj-cs"/>
            </a:endParaRPr>
          </a:p>
        </p:txBody>
      </p:sp>
      <p:sp>
        <p:nvSpPr>
          <p:cNvPr id="27651"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27652" name="图片 3" descr="IMG_20170603_080854"/>
          <p:cNvPicPr>
            <a:picLocks noChangeAspect="1"/>
          </p:cNvPicPr>
          <p:nvPr/>
        </p:nvPicPr>
        <p:blipFill>
          <a:blip r:embed="rId1"/>
          <a:srcRect t="2225" r="11661"/>
          <a:stretch>
            <a:fillRect/>
          </a:stretch>
        </p:blipFill>
        <p:spPr>
          <a:xfrm rot="-5400000">
            <a:off x="1481138" y="-876300"/>
            <a:ext cx="6189662" cy="9136063"/>
          </a:xfrm>
          <a:prstGeom prst="rect">
            <a:avLst/>
          </a:prstGeom>
          <a:noFill/>
          <a:ln w="9525">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8674" name="标题 1"/>
          <p:cNvSpPr>
            <a:spLocks noGrp="1"/>
          </p:cNvSpPr>
          <p:nvPr>
            <p:ph type="ctrTitle"/>
          </p:nvPr>
        </p:nvSpPr>
        <p:spPr>
          <a:xfrm>
            <a:off x="266700" y="314325"/>
            <a:ext cx="5210175" cy="588963"/>
          </a:xfrm>
          <a:ln/>
        </p:spPr>
        <p:txBody>
          <a:bodyPr anchor="b" anchorCtr="0"/>
          <a:p>
            <a:pPr defTabSz="914400">
              <a:buClrTx/>
              <a:buSzTx/>
              <a:buFontTx/>
              <a:buNone/>
            </a:pPr>
            <a:r>
              <a:rPr lang="zh-CN" altLang="en-US" sz="3200" b="1" kern="1200" baseline="0">
                <a:latin typeface="+mj-lt"/>
                <a:ea typeface="+mj-ea"/>
                <a:cs typeface="+mj-cs"/>
              </a:rPr>
              <a:t>彦涵</a:t>
            </a:r>
            <a:r>
              <a:rPr lang="zh-CN" altLang="en-US" sz="3200" kern="1200" baseline="0">
                <a:latin typeface="+mj-lt"/>
                <a:ea typeface="+mj-ea"/>
                <a:cs typeface="+mj-cs"/>
              </a:rPr>
              <a:t>木刻版画选集</a:t>
            </a:r>
            <a:r>
              <a:rPr lang="zh-CN" altLang="en-US" sz="1600" kern="1200" baseline="0">
                <a:latin typeface="+mj-lt"/>
                <a:ea typeface="+mj-ea"/>
                <a:cs typeface="+mj-cs"/>
              </a:rPr>
              <a:t>（人民美术出版社）</a:t>
            </a:r>
            <a:endParaRPr lang="zh-CN" altLang="en-US" sz="1600" kern="1200" baseline="0">
              <a:latin typeface="+mj-lt"/>
              <a:ea typeface="+mj-ea"/>
              <a:cs typeface="+mj-cs"/>
            </a:endParaRPr>
          </a:p>
        </p:txBody>
      </p:sp>
      <p:sp>
        <p:nvSpPr>
          <p:cNvPr id="28675" name="副标题 2"/>
          <p:cNvSpPr>
            <a:spLocks noGrp="1"/>
          </p:cNvSpPr>
          <p:nvPr>
            <p:ph type="subTitle" idx="1"/>
          </p:nvPr>
        </p:nvSpPr>
        <p:spPr>
          <a:xfrm>
            <a:off x="171450" y="2527300"/>
            <a:ext cx="5695950" cy="415925"/>
          </a:xfrm>
          <a:ln/>
        </p:spPr>
        <p:txBody>
          <a:bodyPr anchor="t" anchorCtr="0"/>
          <a:p>
            <a:pPr algn="r" defTabSz="914400">
              <a:buClrTx/>
              <a:buSzTx/>
              <a:buFontTx/>
            </a:pPr>
            <a:r>
              <a:rPr lang="zh-CN" altLang="en-US" kern="1200" baseline="0">
                <a:latin typeface="+mn-lt"/>
                <a:ea typeface="+mn-ea"/>
                <a:cs typeface="+mn-cs"/>
              </a:rPr>
              <a:t>从战火纷飞岁月到和平希望飞翔</a:t>
            </a:r>
            <a:endParaRPr lang="zh-CN" altLang="en-US" kern="1200" baseline="0">
              <a:latin typeface="+mn-lt"/>
              <a:ea typeface="+mn-ea"/>
              <a:cs typeface="+mn-cs"/>
            </a:endParaRPr>
          </a:p>
        </p:txBody>
      </p:sp>
      <p:pic>
        <p:nvPicPr>
          <p:cNvPr id="28676" name="图片 3" descr="IMG_2820"/>
          <p:cNvPicPr>
            <a:picLocks noChangeAspect="1"/>
          </p:cNvPicPr>
          <p:nvPr/>
        </p:nvPicPr>
        <p:blipFill>
          <a:blip r:embed="rId1"/>
          <a:stretch>
            <a:fillRect/>
          </a:stretch>
        </p:blipFill>
        <p:spPr>
          <a:xfrm>
            <a:off x="5997575" y="252413"/>
            <a:ext cx="3146425" cy="2097087"/>
          </a:xfrm>
          <a:prstGeom prst="rect">
            <a:avLst/>
          </a:prstGeom>
          <a:noFill/>
          <a:ln w="9525">
            <a:noFill/>
          </a:ln>
        </p:spPr>
      </p:pic>
      <p:pic>
        <p:nvPicPr>
          <p:cNvPr id="28677" name="图片 4" descr="ea68067c80e93e426c71d44bd13ff060"/>
          <p:cNvPicPr>
            <a:picLocks noChangeAspect="1"/>
          </p:cNvPicPr>
          <p:nvPr/>
        </p:nvPicPr>
        <p:blipFill>
          <a:blip r:embed="rId2"/>
          <a:srcRect l="6693" t="563" r="-4884" b="1521"/>
          <a:stretch>
            <a:fillRect/>
          </a:stretch>
        </p:blipFill>
        <p:spPr>
          <a:xfrm>
            <a:off x="5997575" y="2632075"/>
            <a:ext cx="3302000" cy="4225925"/>
          </a:xfrm>
          <a:prstGeom prst="rect">
            <a:avLst/>
          </a:prstGeom>
          <a:noFill/>
          <a:ln w="9525">
            <a:noFill/>
          </a:ln>
        </p:spPr>
      </p:pic>
      <p:pic>
        <p:nvPicPr>
          <p:cNvPr id="28678" name="图片 5" descr="IMG_2831"/>
          <p:cNvPicPr>
            <a:picLocks noChangeAspect="1"/>
          </p:cNvPicPr>
          <p:nvPr/>
        </p:nvPicPr>
        <p:blipFill>
          <a:blip r:embed="rId3"/>
          <a:srcRect l="2513" t="4845" r="7248" b="3377"/>
          <a:stretch>
            <a:fillRect/>
          </a:stretch>
        </p:blipFill>
        <p:spPr>
          <a:xfrm>
            <a:off x="0" y="3032125"/>
            <a:ext cx="5867400" cy="3825875"/>
          </a:xfrm>
          <a:prstGeom prst="rect">
            <a:avLst/>
          </a:prstGeom>
          <a:noFill/>
          <a:ln w="9525">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29698" name="标题 1"/>
          <p:cNvSpPr>
            <a:spLocks noGrp="1"/>
          </p:cNvSpPr>
          <p:nvPr>
            <p:ph type="title"/>
          </p:nvPr>
        </p:nvSpPr>
        <p:spPr>
          <a:ln/>
        </p:spPr>
        <p:txBody>
          <a:bodyPr anchor="ctr" anchorCtr="0"/>
          <a:p>
            <a:br>
              <a:rPr lang="zh-CN" altLang="en-US"/>
            </a:br>
            <a:r>
              <a:rPr lang="zh-CN" altLang="en-US" sz="2400"/>
              <a:t>信念与审美 ——</a:t>
            </a:r>
            <a:r>
              <a:rPr lang="zh-CN" altLang="en-US" sz="2800"/>
              <a:t> </a:t>
            </a:r>
            <a:r>
              <a:rPr lang="zh-CN" altLang="en-US" sz="2800">
                <a:latin typeface="微软雅黑" panose="020B0503020204020204" charset="-122"/>
                <a:ea typeface="微软雅黑" panose="020B0503020204020204" charset="-122"/>
              </a:rPr>
              <a:t>彦涵精神</a:t>
            </a:r>
            <a:br>
              <a:rPr lang="zh-CN" altLang="en-US" sz="2800"/>
            </a:br>
            <a:br>
              <a:rPr lang="zh-CN" altLang="en-US"/>
            </a:br>
            <a:endParaRPr lang="zh-CN" altLang="en-US"/>
          </a:p>
        </p:txBody>
      </p:sp>
      <p:pic>
        <p:nvPicPr>
          <p:cNvPr id="29699" name="内容占位符 5" descr="微信图片_20210524201009"/>
          <p:cNvPicPr>
            <a:picLocks noGrp="1" noChangeAspect="1"/>
          </p:cNvPicPr>
          <p:nvPr>
            <p:ph idx="1"/>
          </p:nvPr>
        </p:nvPicPr>
        <p:blipFill>
          <a:blip r:embed="rId1"/>
          <a:stretch>
            <a:fillRect/>
          </a:stretch>
        </p:blipFill>
        <p:spPr>
          <a:xfrm>
            <a:off x="2081213" y="1127125"/>
            <a:ext cx="5095875" cy="5064125"/>
          </a:xfr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0722" name="标题 1"/>
          <p:cNvSpPr>
            <a:spLocks noGrp="1"/>
          </p:cNvSpPr>
          <p:nvPr>
            <p:ph type="ctrTitle"/>
          </p:nvPr>
        </p:nvSpPr>
        <p:spPr>
          <a:xfrm>
            <a:off x="409575" y="188913"/>
            <a:ext cx="8458200" cy="1120775"/>
          </a:xfrm>
          <a:ln/>
        </p:spPr>
        <p:txBody>
          <a:bodyPr anchor="b" anchorCtr="0"/>
          <a:p>
            <a:pPr algn="r" defTabSz="914400">
              <a:buClrTx/>
              <a:buSzTx/>
              <a:buFontTx/>
              <a:buNone/>
            </a:pPr>
            <a:r>
              <a:rPr lang="zh-CN" altLang="en-US" sz="2000" kern="1200" baseline="0">
                <a:latin typeface="+mj-lt"/>
                <a:ea typeface="+mj-ea"/>
                <a:cs typeface="+mj-cs"/>
              </a:rPr>
              <a:t>从1940年开始，开展“新年画” 运动，其中的</a:t>
            </a:r>
            <a:r>
              <a:rPr lang="zh-CN" altLang="en-US" sz="2000" kern="1200" baseline="0">
                <a:latin typeface="微软雅黑" panose="020B0503020204020204" charset="-122"/>
                <a:ea typeface="微软雅黑" panose="020B0503020204020204" charset="-122"/>
                <a:cs typeface="+mj-cs"/>
              </a:rPr>
              <a:t>《军民合作 抗战胜利</a:t>
            </a:r>
            <a:r>
              <a:rPr lang="zh-CN" altLang="en-US" sz="2000" kern="1200" baseline="0">
                <a:latin typeface="+mj-lt"/>
                <a:ea typeface="+mj-ea"/>
                <a:cs typeface="+mj-cs"/>
              </a:rPr>
              <a:t>》、</a:t>
            </a:r>
            <a:r>
              <a:rPr lang="zh-CN" altLang="en-US" sz="2000" kern="1200" baseline="0">
                <a:latin typeface="微软雅黑" panose="020B0503020204020204" charset="-122"/>
                <a:ea typeface="微软雅黑" panose="020B0503020204020204" charset="-122"/>
                <a:cs typeface="+mj-cs"/>
              </a:rPr>
              <a:t>《身在曹营心在汉》</a:t>
            </a:r>
            <a:r>
              <a:rPr lang="zh-CN" altLang="en-US" sz="2000" kern="1200" baseline="0">
                <a:latin typeface="+mj-lt"/>
                <a:ea typeface="+mj-ea"/>
                <a:cs typeface="+mj-cs"/>
              </a:rPr>
              <a:t>等广为流传</a:t>
            </a:r>
            <a:br>
              <a:rPr lang="zh-CN" altLang="en-US" sz="2000" kern="1200" baseline="0">
                <a:latin typeface="+mj-lt"/>
                <a:ea typeface="+mj-ea"/>
                <a:cs typeface="+mj-cs"/>
              </a:rPr>
            </a:br>
            <a:r>
              <a:rPr lang="zh-CN" altLang="en-US" sz="1400" kern="1200" baseline="0">
                <a:latin typeface="+mj-lt"/>
                <a:ea typeface="+mj-ea"/>
                <a:cs typeface="+mj-cs"/>
              </a:rPr>
              <a:t>（上一幅版画《</a:t>
            </a:r>
            <a:r>
              <a:rPr lang="zh-CN" altLang="en-US" sz="1400" b="1" kern="1200" baseline="0">
                <a:latin typeface="+mj-lt"/>
                <a:ea typeface="+mj-ea"/>
                <a:cs typeface="+mj-cs"/>
              </a:rPr>
              <a:t>百团大战——收复径阱煤矿</a:t>
            </a:r>
            <a:r>
              <a:rPr lang="zh-CN" altLang="en-US" sz="1400" kern="1200" baseline="0">
                <a:latin typeface="+mj-lt"/>
                <a:ea typeface="+mj-ea"/>
                <a:cs typeface="+mj-cs"/>
              </a:rPr>
              <a:t>》）</a:t>
            </a:r>
            <a:endParaRPr lang="zh-CN" altLang="en-US" sz="1400" kern="1200" baseline="0">
              <a:latin typeface="+mj-lt"/>
              <a:ea typeface="+mj-ea"/>
              <a:cs typeface="+mj-cs"/>
            </a:endParaRPr>
          </a:p>
        </p:txBody>
      </p:sp>
      <p:sp>
        <p:nvSpPr>
          <p:cNvPr id="30723"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30724" name="图片 3" descr="《保家卫国》 彦涵创作 1940年"/>
          <p:cNvPicPr>
            <a:picLocks noChangeAspect="1"/>
          </p:cNvPicPr>
          <p:nvPr/>
        </p:nvPicPr>
        <p:blipFill>
          <a:blip r:embed="rId1"/>
          <a:stretch>
            <a:fillRect/>
          </a:stretch>
        </p:blipFill>
        <p:spPr>
          <a:xfrm>
            <a:off x="0" y="1447800"/>
            <a:ext cx="9144000" cy="5410200"/>
          </a:xfrm>
          <a:prstGeom prst="rect">
            <a:avLst/>
          </a:prstGeom>
          <a:noFill/>
          <a:ln w="9525">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1746" name="标题 1"/>
          <p:cNvSpPr>
            <a:spLocks noGrp="1"/>
          </p:cNvSpPr>
          <p:nvPr>
            <p:ph type="title"/>
          </p:nvPr>
        </p:nvSpPr>
        <p:spPr>
          <a:xfrm>
            <a:off x="161925" y="274638"/>
            <a:ext cx="8782050" cy="1666875"/>
          </a:xfrm>
          <a:ln/>
        </p:spPr>
        <p:txBody>
          <a:bodyPr anchor="ctr" anchorCtr="0"/>
          <a:p>
            <a:pPr algn="r"/>
            <a:r>
              <a:rPr lang="zh-CN" altLang="en-US" sz="1800"/>
              <a:t>1944</a:t>
            </a:r>
            <a:r>
              <a:rPr lang="zh-CN" altLang="en-US" sz="2000"/>
              <a:t>年 创作的版画</a:t>
            </a:r>
            <a:r>
              <a:rPr lang="zh-CN" altLang="en-US" sz="2000" b="1">
                <a:latin typeface="微软雅黑" panose="020B0503020204020204" charset="-122"/>
                <a:ea typeface="微软雅黑" panose="020B0503020204020204" charset="-122"/>
              </a:rPr>
              <a:t>《狼牙山五壮士》</a:t>
            </a:r>
            <a:br>
              <a:rPr lang="zh-CN" altLang="en-US" sz="2000" b="1">
                <a:latin typeface="微软雅黑" panose="020B0503020204020204" charset="-122"/>
                <a:ea typeface="微软雅黑" panose="020B0503020204020204" charset="-122"/>
              </a:rPr>
            </a:br>
            <a:r>
              <a:rPr lang="zh-CN" altLang="en-US" sz="2000"/>
              <a:t>（以十六幅的黑白画面展现英雄战斗的场面，华山著文）</a:t>
            </a:r>
            <a:br>
              <a:rPr lang="zh-CN" altLang="en-US"/>
            </a:br>
            <a:endParaRPr lang="zh-CN" altLang="en-US"/>
          </a:p>
        </p:txBody>
      </p:sp>
      <p:pic>
        <p:nvPicPr>
          <p:cNvPr id="31747" name="内容占位符 4" descr="木刻版画连环画作品《狼牙山五壮士》彦涵创作 1944年 (1)"/>
          <p:cNvPicPr>
            <a:picLocks noGrp="1" noChangeAspect="1"/>
          </p:cNvPicPr>
          <p:nvPr>
            <p:ph sz="half" idx="1"/>
          </p:nvPr>
        </p:nvPicPr>
        <p:blipFill>
          <a:blip r:embed="rId1"/>
          <a:stretch>
            <a:fillRect/>
          </a:stretch>
        </p:blipFill>
        <p:spPr>
          <a:xfrm>
            <a:off x="76200" y="2225675"/>
            <a:ext cx="6391275" cy="2243138"/>
          </a:xfrm>
          <a:ln/>
        </p:spPr>
      </p:pic>
      <p:pic>
        <p:nvPicPr>
          <p:cNvPr id="31748" name="内容占位符 5" descr="木刻版画连环画作品《狼牙山五壮士》彦涵创作 1944年 (2)"/>
          <p:cNvPicPr>
            <a:picLocks noGrp="1" noChangeAspect="1"/>
          </p:cNvPicPr>
          <p:nvPr>
            <p:ph sz="half" idx="2"/>
          </p:nvPr>
        </p:nvPicPr>
        <p:blipFill>
          <a:blip r:embed="rId2"/>
          <a:stretch>
            <a:fillRect/>
          </a:stretch>
        </p:blipFill>
        <p:spPr>
          <a:xfrm>
            <a:off x="66675" y="4657725"/>
            <a:ext cx="6400800" cy="2200275"/>
          </a:xfr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2770" name="标题 1"/>
          <p:cNvSpPr>
            <a:spLocks noGrp="1"/>
          </p:cNvSpPr>
          <p:nvPr>
            <p:ph type="ctrTitle"/>
          </p:nvPr>
        </p:nvSpPr>
        <p:spPr>
          <a:xfrm>
            <a:off x="153988" y="284163"/>
            <a:ext cx="3541712" cy="2892425"/>
          </a:xfrm>
          <a:ln/>
        </p:spPr>
        <p:txBody>
          <a:bodyPr anchor="b" anchorCtr="0"/>
          <a:p>
            <a:pPr algn="l" defTabSz="914400">
              <a:buClrTx/>
              <a:buSzTx/>
              <a:buFontTx/>
              <a:buNone/>
            </a:pPr>
            <a:r>
              <a:rPr lang="zh-CN" altLang="en-US" sz="2000" kern="1200" baseline="0">
                <a:latin typeface="+mj-lt"/>
                <a:ea typeface="+mj-ea"/>
                <a:cs typeface="+mj-cs"/>
              </a:rPr>
              <a:t>“</a:t>
            </a:r>
            <a:r>
              <a:rPr lang="zh-CN" altLang="en-US" sz="1800" kern="1200" baseline="0">
                <a:latin typeface="+mj-lt"/>
                <a:ea typeface="+mj-ea"/>
                <a:cs typeface="+mj-cs"/>
              </a:rPr>
              <a:t>1939</a:t>
            </a:r>
            <a:r>
              <a:rPr lang="zh-CN" altLang="en-US" sz="2000" kern="1200" baseline="0">
                <a:latin typeface="+mj-lt"/>
                <a:ea typeface="+mj-ea"/>
                <a:cs typeface="+mj-cs"/>
              </a:rPr>
              <a:t>年，彦涵《新华日报》社（华北版）工作期间创作了大量的袖珍木刻用于报刊”</a:t>
            </a:r>
            <a:br>
              <a:rPr lang="zh-CN" altLang="en-US" sz="2000" kern="1200" baseline="0">
                <a:latin typeface="+mj-lt"/>
                <a:ea typeface="+mj-ea"/>
                <a:cs typeface="+mj-cs"/>
              </a:rPr>
            </a:br>
            <a:r>
              <a:rPr lang="zh-CN" altLang="en-US" sz="1600" kern="1200" baseline="0">
                <a:latin typeface="+mj-lt"/>
                <a:ea typeface="+mj-ea"/>
                <a:cs typeface="+mj-cs"/>
              </a:rPr>
              <a:t>（摘自 周爱民《延安木刻艺术研究》）</a:t>
            </a:r>
            <a:br>
              <a:rPr lang="zh-CN" altLang="en-US" sz="2000" kern="1200" baseline="0">
                <a:latin typeface="+mj-lt"/>
                <a:ea typeface="+mj-ea"/>
                <a:cs typeface="+mj-cs"/>
              </a:rPr>
            </a:br>
            <a:br>
              <a:rPr lang="zh-CN" altLang="en-US" sz="2000" kern="1200" baseline="0">
                <a:latin typeface="+mj-lt"/>
                <a:ea typeface="+mj-ea"/>
                <a:cs typeface="+mj-cs"/>
              </a:rPr>
            </a:br>
            <a:endParaRPr lang="zh-CN" altLang="en-US" sz="2000" kern="1200" baseline="0">
              <a:latin typeface="+mj-lt"/>
              <a:ea typeface="+mj-ea"/>
              <a:cs typeface="+mj-cs"/>
            </a:endParaRPr>
          </a:p>
        </p:txBody>
      </p:sp>
      <p:sp>
        <p:nvSpPr>
          <p:cNvPr id="32771" name="副标题 2"/>
          <p:cNvSpPr>
            <a:spLocks noGrp="1"/>
          </p:cNvSpPr>
          <p:nvPr>
            <p:ph type="subTitle" idx="1"/>
          </p:nvPr>
        </p:nvSpPr>
        <p:spPr>
          <a:xfrm>
            <a:off x="323850" y="5392738"/>
            <a:ext cx="3482975" cy="1236662"/>
          </a:xfrm>
          <a:ln/>
        </p:spPr>
        <p:txBody>
          <a:bodyPr anchor="t" anchorCtr="0"/>
          <a:p>
            <a:pPr algn="l" defTabSz="914400">
              <a:buClrTx/>
              <a:buSzTx/>
              <a:buFontTx/>
            </a:pPr>
            <a:r>
              <a:rPr lang="zh-CN" altLang="en-US" kern="1200" baseline="0">
                <a:latin typeface="+mn-lt"/>
                <a:ea typeface="+mn-ea"/>
                <a:cs typeface="+mn-cs"/>
              </a:rPr>
              <a:t>1944年创作的版画《</a:t>
            </a:r>
            <a:r>
              <a:rPr lang="zh-CN" altLang="en-US" b="1" kern="1200" baseline="0">
                <a:latin typeface="+mn-lt"/>
                <a:ea typeface="+mn-ea"/>
                <a:cs typeface="+mn-cs"/>
              </a:rPr>
              <a:t>狼牙山五壮士</a:t>
            </a:r>
            <a:r>
              <a:rPr lang="zh-CN" altLang="en-US" kern="1200" baseline="0">
                <a:latin typeface="+mn-lt"/>
                <a:ea typeface="+mn-ea"/>
                <a:cs typeface="+mn-cs"/>
              </a:rPr>
              <a:t>》（以十六幅的黑白画面展现英雄战斗的场面，</a:t>
            </a:r>
            <a:r>
              <a:rPr lang="zh-CN" altLang="en-US" b="1" kern="1200" baseline="0">
                <a:latin typeface="+mn-lt"/>
                <a:ea typeface="+mn-ea"/>
                <a:cs typeface="+mn-cs"/>
              </a:rPr>
              <a:t>华山</a:t>
            </a:r>
            <a:r>
              <a:rPr lang="zh-CN" altLang="en-US" kern="1200" baseline="0">
                <a:latin typeface="+mn-lt"/>
                <a:ea typeface="+mn-ea"/>
                <a:cs typeface="+mn-cs"/>
              </a:rPr>
              <a:t>著文）</a:t>
            </a:r>
            <a:endParaRPr lang="zh-CN" altLang="en-US" kern="1200" baseline="0">
              <a:latin typeface="+mn-lt"/>
              <a:ea typeface="+mn-ea"/>
              <a:cs typeface="+mn-cs"/>
            </a:endParaRPr>
          </a:p>
        </p:txBody>
      </p:sp>
      <p:pic>
        <p:nvPicPr>
          <p:cNvPr id="32772" name="图片 3" descr="20160608_165412"/>
          <p:cNvPicPr>
            <a:picLocks noChangeAspect="1"/>
          </p:cNvPicPr>
          <p:nvPr/>
        </p:nvPicPr>
        <p:blipFill>
          <a:blip r:embed="rId1"/>
          <a:srcRect l="8289" t="4245" r="9532" b="11221"/>
          <a:stretch>
            <a:fillRect/>
          </a:stretch>
        </p:blipFill>
        <p:spPr>
          <a:xfrm rot="5400000">
            <a:off x="3354388" y="1068388"/>
            <a:ext cx="6845300" cy="4733925"/>
          </a:xfrm>
          <a:prstGeom prst="rect">
            <a:avLst/>
          </a:prstGeom>
          <a:noFill/>
          <a:ln w="9525">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122" name="标题 1"/>
          <p:cNvSpPr>
            <a:spLocks noGrp="1"/>
          </p:cNvSpPr>
          <p:nvPr>
            <p:ph type="title"/>
          </p:nvPr>
        </p:nvSpPr>
        <p:spPr>
          <a:xfrm>
            <a:off x="-114300" y="255588"/>
            <a:ext cx="9096375" cy="1143000"/>
          </a:xfrm>
          <a:ln/>
        </p:spPr>
        <p:txBody>
          <a:bodyPr anchor="ctr" anchorCtr="0"/>
          <a:p>
            <a:pPr algn="r"/>
            <a:r>
              <a:rPr lang="zh-CN" altLang="en-US" sz="2400">
                <a:latin typeface="微软雅黑" panose="020B0503020204020204" charset="-122"/>
                <a:ea typeface="微软雅黑" panose="020B0503020204020204" charset="-122"/>
              </a:rPr>
              <a:t>信念与审美 </a:t>
            </a:r>
            <a:r>
              <a:rPr lang="en-US" altLang="zh-CN" sz="1800"/>
              <a:t>——</a:t>
            </a:r>
            <a:r>
              <a:rPr lang="zh-CN" altLang="en-US" sz="2000" b="1"/>
              <a:t>彦涵精神</a:t>
            </a:r>
            <a:endParaRPr lang="zh-CN" altLang="en-US" sz="2000" b="1"/>
          </a:p>
        </p:txBody>
      </p:sp>
      <p:sp>
        <p:nvSpPr>
          <p:cNvPr id="5123" name="内容占位符 2"/>
          <p:cNvSpPr>
            <a:spLocks noGrp="1"/>
          </p:cNvSpPr>
          <p:nvPr>
            <p:ph idx="1"/>
          </p:nvPr>
        </p:nvSpPr>
        <p:spPr>
          <a:xfrm>
            <a:off x="219075" y="2266950"/>
            <a:ext cx="8763000" cy="4468813"/>
          </a:xfrm>
          <a:ln/>
        </p:spPr>
        <p:txBody>
          <a:bodyPr anchor="t" anchorCtr="0"/>
          <a:p>
            <a:pPr marL="0" indent="0">
              <a:buNone/>
            </a:pPr>
            <a:r>
              <a:rPr lang="en-US" altLang="zh-CN" sz="1800"/>
              <a:t>      </a:t>
            </a:r>
            <a:r>
              <a:rPr lang="en-US" altLang="zh-CN" sz="1800" b="1">
                <a:latin typeface="宋体" panose="02010600030101010101" pitchFamily="2" charset="-122"/>
              </a:rPr>
              <a:t> </a:t>
            </a:r>
            <a:r>
              <a:rPr lang="en-US" altLang="zh-CN" sz="2000" b="1">
                <a:latin typeface="宋体" panose="02010600030101010101" pitchFamily="2" charset="-122"/>
              </a:rPr>
              <a:t> </a:t>
            </a:r>
            <a:r>
              <a:rPr lang="zh-CN" altLang="en-US" b="1">
                <a:latin typeface="宋体" panose="02010600030101010101" pitchFamily="2" charset="-122"/>
              </a:rPr>
              <a:t>彦涵</a:t>
            </a:r>
            <a:r>
              <a:rPr lang="zh-CN" altLang="en-US" sz="2000" b="1">
                <a:latin typeface="宋体" panose="02010600030101010101" pitchFamily="2" charset="-122"/>
              </a:rPr>
              <a:t>，人民艺术家。在版画、油画、书法、艺术理论等方面都有着深远的影响力，是中国人民英雄纪念碑的重要设计者之一。同时，也是一位杰出校友。1935年，彦涵从海州（东海师范）到杭州（国立艺术专科学校）学习绘画艺术，再到延安鲁艺学习、任教员。开启他革命人生、艺术人生的新的历程</a:t>
            </a:r>
            <a:endParaRPr lang="zh-CN" altLang="en-US" sz="2000" b="1">
              <a:latin typeface="宋体" panose="02010600030101010101" pitchFamily="2" charset="-122"/>
            </a:endParaRPr>
          </a:p>
          <a:p>
            <a:pPr marL="0" indent="0">
              <a:buNone/>
            </a:pPr>
            <a:endParaRPr lang="zh-CN" altLang="en-US" sz="2000">
              <a:latin typeface="微软雅黑" panose="020B0503020204020204" charset="-122"/>
              <a:ea typeface="微软雅黑" panose="020B0503020204020204" charset="-122"/>
            </a:endParaRPr>
          </a:p>
          <a:p>
            <a:pPr marL="0" indent="0">
              <a:buNone/>
            </a:pPr>
            <a:r>
              <a:rPr lang="zh-CN" altLang="en-US" sz="1800" b="1">
                <a:latin typeface="微软雅黑" panose="020B0503020204020204" charset="-122"/>
                <a:ea typeface="微软雅黑" panose="020B0503020204020204" charset="-122"/>
              </a:rPr>
              <a:t>   </a:t>
            </a:r>
            <a:r>
              <a:rPr lang="zh-CN" altLang="en-US" sz="18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他是一名战士。</a:t>
            </a:r>
            <a:r>
              <a:rPr lang="zh-CN" altLang="en-US" sz="2400">
                <a:latin typeface="宋体" panose="02010600030101010101" pitchFamily="2" charset="-122"/>
              </a:rPr>
              <a:t>在抗战中初期的走上街头宣传、画墙画、募捐，对广大民众举行文艺宣传、抗战动员宣传。到在延安鲁艺用木刻刀积极投入新版画运动。</a:t>
            </a:r>
            <a:r>
              <a:rPr lang="zh-CN" altLang="en-US" sz="2400">
                <a:latin typeface="微软雅黑" panose="020B0503020204020204" charset="-122"/>
                <a:ea typeface="微软雅黑" panose="020B0503020204020204" charset="-122"/>
              </a:rPr>
              <a:t>彦涵不仅在艺术创作上有着敏锐的观察力和表现力，更有着与常人较之更强烈的激情</a:t>
            </a:r>
            <a:r>
              <a:rPr lang="zh-CN" altLang="en-US" sz="2400" b="1">
                <a:latin typeface="微软雅黑" panose="020B0503020204020204" charset="-122"/>
                <a:ea typeface="微软雅黑" panose="020B0503020204020204" charset="-122"/>
              </a:rPr>
              <a:t>。</a:t>
            </a:r>
            <a:r>
              <a:rPr lang="zh-CN" altLang="en-US" sz="2400">
                <a:latin typeface="宋体" panose="02010600030101010101" pitchFamily="2" charset="-122"/>
              </a:rPr>
              <a:t>这与彦涵生于俱来的顽强性与抗争性相扣合，在国难当头的时刻、在人生道路的选择上，更深刻地为彦涵的人生追求奠定方向</a:t>
            </a:r>
            <a:endParaRPr lang="zh-CN" altLang="en-US" sz="2400">
              <a:latin typeface="宋体" panose="02010600030101010101" pitchFamily="2" charset="-122"/>
            </a:endParaRPr>
          </a:p>
          <a:p>
            <a:pPr marL="0" indent="0">
              <a:buNone/>
            </a:pPr>
            <a:endParaRPr lang="zh-CN" altLang="en-US" sz="1800">
              <a:latin typeface="宋体" panose="02010600030101010101" pitchFamily="2" charset="-122"/>
            </a:endParaRPr>
          </a:p>
          <a:p>
            <a:pPr marL="0" indent="0">
              <a:buNone/>
            </a:pPr>
            <a:r>
              <a:rPr lang="zh-CN" altLang="en-US" sz="1800">
                <a:latin typeface="微软雅黑" panose="020B0503020204020204" charset="-122"/>
                <a:ea typeface="微软雅黑" panose="020B0503020204020204" charset="-122"/>
              </a:rPr>
              <a:t>     </a:t>
            </a:r>
            <a:endParaRPr lang="zh-CN" altLang="en-US" sz="1800">
              <a:latin typeface="微软雅黑" panose="020B0503020204020204" charset="-122"/>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3794" name="标题 1"/>
          <p:cNvSpPr>
            <a:spLocks noGrp="1"/>
          </p:cNvSpPr>
          <p:nvPr>
            <p:ph type="ctrTitle"/>
          </p:nvPr>
        </p:nvSpPr>
        <p:spPr>
          <a:xfrm>
            <a:off x="5961063" y="227013"/>
            <a:ext cx="3182937" cy="3768725"/>
          </a:xfrm>
          <a:ln/>
        </p:spPr>
        <p:txBody>
          <a:bodyPr anchor="b" anchorCtr="0"/>
          <a:p>
            <a:pPr algn="l" defTabSz="914400">
              <a:buClrTx/>
              <a:buSzTx/>
              <a:buFontTx/>
              <a:buNone/>
            </a:pPr>
            <a:r>
              <a:rPr lang="zh-CN" altLang="en-US" sz="2000" kern="1200" baseline="0">
                <a:latin typeface="+mj-lt"/>
                <a:ea typeface="+mj-ea"/>
                <a:cs typeface="+mj-cs"/>
              </a:rPr>
              <a:t>“我的人生是从另外一种环境养成，我的意识也是从那里获得的。因为人类是有生命的机体，所以，我的眼睛常常晗注在渺茫前方，可是我的作求，依然蒙蔽在那中间。”</a:t>
            </a:r>
            <a:br>
              <a:rPr lang="zh-CN" altLang="en-US" sz="2000" kern="1200" baseline="0">
                <a:latin typeface="+mj-lt"/>
                <a:ea typeface="+mj-ea"/>
                <a:cs typeface="+mj-cs"/>
              </a:rPr>
            </a:br>
            <a:br>
              <a:rPr lang="zh-CN" altLang="en-US" sz="2000" kern="1200" baseline="0">
                <a:latin typeface="+mj-lt"/>
                <a:ea typeface="+mj-ea"/>
                <a:cs typeface="+mj-cs"/>
              </a:rPr>
            </a:br>
            <a:r>
              <a:rPr lang="zh-CN" altLang="en-US" sz="2000" kern="1200" baseline="0">
                <a:latin typeface="+mj-lt"/>
                <a:ea typeface="+mj-ea"/>
                <a:cs typeface="+mj-cs"/>
              </a:rPr>
              <a:t>              </a:t>
            </a:r>
            <a:r>
              <a:rPr lang="zh-CN" altLang="en-US" sz="1000" kern="1200" baseline="0">
                <a:latin typeface="+mj-lt"/>
                <a:ea typeface="+mj-ea"/>
                <a:cs typeface="+mj-cs"/>
              </a:rPr>
              <a:t> </a:t>
            </a:r>
            <a:r>
              <a:rPr lang="en-US" altLang="zh-CN" sz="1000" kern="1200" baseline="0">
                <a:latin typeface="+mj-lt"/>
                <a:ea typeface="+mj-ea"/>
                <a:cs typeface="+mj-cs"/>
              </a:rPr>
              <a:t>——</a:t>
            </a:r>
            <a:r>
              <a:rPr lang="zh-CN" altLang="en-US" sz="1000" kern="1200" baseline="0">
                <a:latin typeface="+mj-lt"/>
                <a:ea typeface="+mj-ea"/>
                <a:cs typeface="+mj-cs"/>
              </a:rPr>
              <a:t> </a:t>
            </a:r>
            <a:r>
              <a:rPr lang="en-US" altLang="zh-CN" sz="1000" kern="1200" baseline="0">
                <a:latin typeface="+mj-lt"/>
                <a:ea typeface="+mj-ea"/>
                <a:cs typeface="+mj-cs"/>
              </a:rPr>
              <a:t>—— </a:t>
            </a:r>
            <a:r>
              <a:rPr lang="en-US" altLang="zh-CN" sz="1200" kern="1200" baseline="0">
                <a:latin typeface="+mj-lt"/>
                <a:ea typeface="+mj-ea"/>
                <a:cs typeface="+mj-cs"/>
              </a:rPr>
              <a:t> </a:t>
            </a:r>
            <a:r>
              <a:rPr lang="zh-CN" altLang="en-US" sz="2400" kern="1200" baseline="0">
                <a:latin typeface="+mj-lt"/>
                <a:ea typeface="+mj-ea"/>
                <a:cs typeface="+mj-cs"/>
              </a:rPr>
              <a:t>彦涵 </a:t>
            </a:r>
            <a:r>
              <a:rPr lang="zh-CN" altLang="en-US" sz="2000" kern="1200" baseline="0">
                <a:latin typeface="+mj-lt"/>
                <a:ea typeface="+mj-ea"/>
                <a:cs typeface="+mj-cs"/>
              </a:rPr>
              <a:t> </a:t>
            </a:r>
            <a:r>
              <a:rPr lang="zh-CN" altLang="en-US" sz="1400" kern="1200" baseline="0">
                <a:latin typeface="+mj-lt"/>
                <a:ea typeface="+mj-ea"/>
                <a:cs typeface="+mj-cs"/>
              </a:rPr>
              <a:t>（</a:t>
            </a:r>
            <a:r>
              <a:rPr lang="en-US" altLang="zh-CN" sz="1400" kern="1200" baseline="0">
                <a:latin typeface="+mj-lt"/>
                <a:ea typeface="+mj-ea"/>
                <a:cs typeface="+mj-cs"/>
              </a:rPr>
              <a:t>22</a:t>
            </a:r>
            <a:r>
              <a:rPr lang="zh-CN" altLang="en-US" sz="1400" kern="1200" baseline="0">
                <a:latin typeface="+mj-lt"/>
                <a:ea typeface="+mj-ea"/>
                <a:cs typeface="+mj-cs"/>
              </a:rPr>
              <a:t>岁）</a:t>
            </a:r>
            <a:endParaRPr lang="zh-CN" altLang="en-US" sz="1400" kern="1200" baseline="0">
              <a:latin typeface="+mj-lt"/>
              <a:ea typeface="+mj-ea"/>
              <a:cs typeface="+mj-cs"/>
            </a:endParaRPr>
          </a:p>
        </p:txBody>
      </p:sp>
      <p:sp>
        <p:nvSpPr>
          <p:cNvPr id="33795" name="副标题 2"/>
          <p:cNvSpPr>
            <a:spLocks noGrp="1"/>
          </p:cNvSpPr>
          <p:nvPr>
            <p:ph type="subTitle" idx="1"/>
          </p:nvPr>
        </p:nvSpPr>
        <p:spPr>
          <a:xfrm>
            <a:off x="2562225" y="6335713"/>
            <a:ext cx="3724275" cy="522287"/>
          </a:xfrm>
          <a:ln/>
        </p:spPr>
        <p:txBody>
          <a:bodyPr anchor="t" anchorCtr="0"/>
          <a:p>
            <a:pPr defTabSz="914400">
              <a:buClrTx/>
              <a:buSzTx/>
              <a:buFontTx/>
            </a:pPr>
            <a:r>
              <a:rPr lang="en-US" altLang="zh-CN" kern="1200" baseline="0">
                <a:latin typeface="+mn-lt"/>
                <a:ea typeface="+mn-ea"/>
                <a:cs typeface="+mn-cs"/>
              </a:rPr>
              <a:t>        </a:t>
            </a:r>
            <a:r>
              <a:rPr lang="zh-CN" altLang="en-US" sz="1600" kern="1200" baseline="0">
                <a:latin typeface="+mn-lt"/>
                <a:ea typeface="+mn-ea"/>
                <a:cs typeface="+mn-cs"/>
              </a:rPr>
              <a:t>信念与审美 ——</a:t>
            </a:r>
            <a:r>
              <a:rPr lang="zh-CN" altLang="en-US" b="1" kern="1200" baseline="0">
                <a:latin typeface="+mn-lt"/>
                <a:ea typeface="+mn-ea"/>
                <a:cs typeface="+mn-cs"/>
              </a:rPr>
              <a:t>彦涵精神</a:t>
            </a:r>
            <a:endParaRPr lang="zh-CN" altLang="en-US" b="1" kern="1200" baseline="0">
              <a:latin typeface="+mn-lt"/>
              <a:ea typeface="+mn-ea"/>
              <a:cs typeface="+mn-cs"/>
            </a:endParaRPr>
          </a:p>
        </p:txBody>
      </p:sp>
      <p:pic>
        <p:nvPicPr>
          <p:cNvPr id="33796" name="图片 5"/>
          <p:cNvPicPr>
            <a:picLocks noChangeAspect="1"/>
          </p:cNvPicPr>
          <p:nvPr/>
        </p:nvPicPr>
        <p:blipFill>
          <a:blip r:embed="rId1"/>
          <a:stretch>
            <a:fillRect/>
          </a:stretch>
        </p:blipFill>
        <p:spPr>
          <a:xfrm>
            <a:off x="0" y="1011238"/>
            <a:ext cx="5934075" cy="5143500"/>
          </a:xfrm>
          <a:prstGeom prst="rect">
            <a:avLst/>
          </a:prstGeom>
          <a:noFill/>
          <a:ln w="9525">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4818" name="标题 1"/>
          <p:cNvSpPr>
            <a:spLocks noGrp="1"/>
          </p:cNvSpPr>
          <p:nvPr>
            <p:ph type="title"/>
          </p:nvPr>
        </p:nvSpPr>
        <p:spPr>
          <a:xfrm>
            <a:off x="115888" y="1550988"/>
            <a:ext cx="6561137" cy="2838450"/>
          </a:xfrm>
          <a:ln/>
        </p:spPr>
        <p:txBody>
          <a:bodyPr anchor="ctr" anchorCtr="0"/>
          <a:p>
            <a:pPr algn="r"/>
            <a:r>
              <a:rPr lang="zh-CN" altLang="en-US" sz="2400"/>
              <a:t>受到18集团军彭德怀副总司令，亲自写信表扬</a:t>
            </a:r>
            <a:r>
              <a:rPr lang="zh-CN" altLang="en-US" sz="2400">
                <a:latin typeface="微软雅黑" panose="020B0503020204020204" charset="-122"/>
                <a:ea typeface="微软雅黑" panose="020B0503020204020204" charset="-122"/>
              </a:rPr>
              <a:t>木刻工作团的服务群众和战地的新年画创作</a:t>
            </a:r>
            <a:r>
              <a:rPr lang="zh-CN" altLang="en-US" sz="2400"/>
              <a:t>。</a:t>
            </a:r>
            <a:endParaRPr lang="zh-CN" altLang="en-US" sz="2400"/>
          </a:p>
        </p:txBody>
      </p:sp>
      <p:pic>
        <p:nvPicPr>
          <p:cNvPr id="34819" name="内容占位符 3" descr="微信图片_20210524200256"/>
          <p:cNvPicPr>
            <a:picLocks noGrp="1" noChangeAspect="1"/>
          </p:cNvPicPr>
          <p:nvPr>
            <p:ph idx="1"/>
          </p:nvPr>
        </p:nvPicPr>
        <p:blipFill>
          <a:blip r:embed="rId1"/>
          <a:stretch>
            <a:fillRect/>
          </a:stretch>
        </p:blipFill>
        <p:spPr>
          <a:xfrm>
            <a:off x="6986588" y="0"/>
            <a:ext cx="2157412" cy="6856413"/>
          </a:xfrm>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5842" name="标题 1"/>
          <p:cNvSpPr>
            <a:spLocks noGrp="1"/>
          </p:cNvSpPr>
          <p:nvPr>
            <p:ph type="ctrTitle"/>
          </p:nvPr>
        </p:nvSpPr>
        <p:spPr>
          <a:xfrm>
            <a:off x="5657850" y="138113"/>
            <a:ext cx="3352800" cy="5387975"/>
          </a:xfrm>
          <a:ln/>
        </p:spPr>
        <p:txBody>
          <a:bodyPr anchor="b" anchorCtr="0"/>
          <a:p>
            <a:pPr defTabSz="914400">
              <a:buClrTx/>
              <a:buSzTx/>
              <a:buFontTx/>
              <a:buNone/>
            </a:pPr>
            <a:r>
              <a:rPr lang="zh-CN" altLang="en-US" sz="2000" kern="1200" baseline="0">
                <a:latin typeface="+mj-lt"/>
                <a:ea typeface="+mj-ea"/>
                <a:cs typeface="+mj-cs"/>
              </a:rPr>
              <a:t>“</a:t>
            </a:r>
            <a:r>
              <a:rPr lang="zh-CN" altLang="en-US" kern="1200" baseline="0">
                <a:latin typeface="+mj-lt"/>
                <a:ea typeface="+mj-ea"/>
                <a:cs typeface="+mj-cs"/>
              </a:rPr>
              <a:t>1939</a:t>
            </a:r>
            <a:r>
              <a:rPr lang="zh-CN" altLang="en-US" sz="2000" kern="1200" baseline="0">
                <a:latin typeface="+mj-lt"/>
                <a:ea typeface="+mj-ea"/>
                <a:cs typeface="+mj-cs"/>
              </a:rPr>
              <a:t>年春节前后，江丰也由总政治部宣传科调到鲁艺美术系。江丰、胡一川、沃渣、马达、陈铁根、黄山定、张望、刘岘、力群等一批左翼木刻家陆续集中到鲁艺美术系，他们不仅推动了延安木刻创作，而且将新兴木刻上午革命精神和创作经验直接传授给年青一代，木刻成为鲁艺的必修课。</a:t>
            </a:r>
            <a:r>
              <a:rPr lang="en-US" altLang="zh-CN" sz="2000" kern="1200" baseline="0">
                <a:latin typeface="+mj-lt"/>
                <a:ea typeface="+mj-ea"/>
                <a:cs typeface="+mj-cs"/>
              </a:rPr>
              <a:t>”  </a:t>
            </a:r>
            <a:br>
              <a:rPr lang="en-US" altLang="zh-CN" sz="2000" kern="1200" baseline="0">
                <a:latin typeface="+mj-lt"/>
                <a:ea typeface="+mj-ea"/>
                <a:cs typeface="+mj-cs"/>
              </a:rPr>
            </a:br>
            <a:r>
              <a:rPr lang="en-US" altLang="zh-CN" sz="2000" kern="1200" baseline="0">
                <a:latin typeface="+mj-lt"/>
                <a:ea typeface="+mj-ea"/>
                <a:cs typeface="+mj-cs"/>
              </a:rPr>
              <a:t>         </a:t>
            </a:r>
            <a:r>
              <a:rPr lang="zh-CN" altLang="en-US" sz="1200" kern="1200" baseline="0">
                <a:latin typeface="+mj-lt"/>
                <a:ea typeface="+mj-ea"/>
                <a:cs typeface="+mj-cs"/>
              </a:rPr>
              <a:t>（摘自 周爱民《延安木刻艺术研究》）</a:t>
            </a:r>
            <a:br>
              <a:rPr lang="zh-CN" altLang="en-US" sz="1200" kern="1200" baseline="0">
                <a:latin typeface="+mj-lt"/>
                <a:ea typeface="+mj-ea"/>
                <a:cs typeface="+mj-cs"/>
              </a:rPr>
            </a:br>
            <a:br>
              <a:rPr lang="zh-CN" altLang="en-US" sz="1200" kern="1200" baseline="0">
                <a:latin typeface="+mj-lt"/>
                <a:ea typeface="+mj-ea"/>
                <a:cs typeface="+mj-cs"/>
              </a:rPr>
            </a:br>
            <a:br>
              <a:rPr lang="zh-CN" altLang="en-US" sz="1400" kern="1200" baseline="0">
                <a:latin typeface="+mj-lt"/>
                <a:ea typeface="+mj-ea"/>
                <a:cs typeface="+mj-cs"/>
              </a:rPr>
            </a:br>
            <a:br>
              <a:rPr lang="zh-CN" altLang="en-US" sz="1400" kern="1200" baseline="0">
                <a:latin typeface="+mj-lt"/>
                <a:ea typeface="+mj-ea"/>
                <a:cs typeface="+mj-cs"/>
              </a:rPr>
            </a:br>
            <a:br>
              <a:rPr lang="zh-CN" altLang="en-US" sz="1400" kern="1200" baseline="0">
                <a:latin typeface="+mj-lt"/>
                <a:ea typeface="+mj-ea"/>
                <a:cs typeface="+mj-cs"/>
              </a:rPr>
            </a:br>
            <a:r>
              <a:rPr lang="zh-CN" altLang="en-US" sz="2000" kern="1200" baseline="0">
                <a:latin typeface="+mj-lt"/>
                <a:ea typeface="+mj-ea"/>
                <a:cs typeface="+mj-cs"/>
              </a:rPr>
              <a:t> </a:t>
            </a:r>
            <a:endParaRPr lang="zh-CN" altLang="en-US" sz="2000" kern="1200" baseline="0">
              <a:latin typeface="+mj-lt"/>
              <a:ea typeface="+mj-ea"/>
              <a:cs typeface="+mj-cs"/>
            </a:endParaRPr>
          </a:p>
        </p:txBody>
      </p:sp>
      <p:sp>
        <p:nvSpPr>
          <p:cNvPr id="35843" name="副标题 2"/>
          <p:cNvSpPr>
            <a:spLocks noGrp="1"/>
          </p:cNvSpPr>
          <p:nvPr>
            <p:ph type="subTitle" idx="1"/>
          </p:nvPr>
        </p:nvSpPr>
        <p:spPr>
          <a:xfrm>
            <a:off x="5657850" y="5754688"/>
            <a:ext cx="3352800" cy="884237"/>
          </a:xfrm>
          <a:ln/>
        </p:spPr>
        <p:txBody>
          <a:bodyPr anchor="t" anchorCtr="0"/>
          <a:p>
            <a:pPr defTabSz="914400">
              <a:buClrTx/>
              <a:buSzTx/>
              <a:buFontTx/>
            </a:pPr>
            <a:endParaRPr lang="zh-CN" altLang="en-US" kern="1200" baseline="0">
              <a:latin typeface="+mn-lt"/>
              <a:ea typeface="+mn-ea"/>
              <a:cs typeface="+mn-cs"/>
            </a:endParaRPr>
          </a:p>
          <a:p>
            <a:pPr defTabSz="914400">
              <a:buClrTx/>
              <a:buSzTx/>
              <a:buFontTx/>
            </a:pPr>
            <a:r>
              <a:rPr lang="zh-CN" altLang="en-US" kern="1200" baseline="0">
                <a:latin typeface="+mn-lt"/>
                <a:ea typeface="+mn-ea"/>
                <a:cs typeface="+mn-cs"/>
              </a:rPr>
              <a:t>      信念与审美 ——</a:t>
            </a:r>
            <a:r>
              <a:rPr lang="zh-CN" altLang="en-US" sz="2000" b="1" kern="1200" baseline="0">
                <a:latin typeface="+mn-lt"/>
                <a:ea typeface="+mn-ea"/>
                <a:cs typeface="+mn-cs"/>
              </a:rPr>
              <a:t>彦涵精神</a:t>
            </a:r>
            <a:endParaRPr lang="zh-CN" altLang="en-US" sz="2000" b="1" kern="1200" baseline="0">
              <a:latin typeface="+mn-lt"/>
              <a:ea typeface="+mn-ea"/>
              <a:cs typeface="+mn-cs"/>
            </a:endParaRPr>
          </a:p>
        </p:txBody>
      </p:sp>
      <p:pic>
        <p:nvPicPr>
          <p:cNvPr id="35844" name="图片 4" descr="IMG_20170603_081214"/>
          <p:cNvPicPr>
            <a:picLocks noChangeAspect="1"/>
          </p:cNvPicPr>
          <p:nvPr/>
        </p:nvPicPr>
        <p:blipFill>
          <a:blip r:embed="rId1"/>
          <a:srcRect t="6700"/>
          <a:stretch>
            <a:fillRect/>
          </a:stretch>
        </p:blipFill>
        <p:spPr>
          <a:xfrm>
            <a:off x="0" y="9525"/>
            <a:ext cx="5565775" cy="6848475"/>
          </a:xfrm>
          <a:prstGeom prst="rect">
            <a:avLst/>
          </a:prstGeom>
          <a:noFill/>
          <a:ln w="9525">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标题 1"/>
          <p:cNvSpPr>
            <a:spLocks noGrp="1"/>
          </p:cNvSpPr>
          <p:nvPr>
            <p:ph type="title"/>
          </p:nvPr>
        </p:nvSpPr>
        <p:spPr>
          <a:ln/>
        </p:spPr>
        <p:txBody>
          <a:bodyPr anchor="ctr" anchorCtr="0"/>
          <a:p>
            <a:endParaRPr lang="zh-CN" altLang="en-US"/>
          </a:p>
        </p:txBody>
      </p:sp>
      <p:pic>
        <p:nvPicPr>
          <p:cNvPr id="36866" name="内容占位符 7" descr="《豆选》版画 彦涵 （1948 年）"/>
          <p:cNvPicPr>
            <a:picLocks noGrp="1" noChangeAspect="1"/>
          </p:cNvPicPr>
          <p:nvPr>
            <p:ph idx="1"/>
          </p:nvPr>
        </p:nvPicPr>
        <p:blipFill>
          <a:blip r:embed="rId1"/>
          <a:stretch>
            <a:fillRect/>
          </a:stretch>
        </p:blipFill>
        <p:spPr>
          <a:xfrm>
            <a:off x="0" y="-1587"/>
            <a:ext cx="9144000" cy="6859587"/>
          </a:xfrm>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7890" name="标题 1"/>
          <p:cNvSpPr>
            <a:spLocks noGrp="1"/>
          </p:cNvSpPr>
          <p:nvPr>
            <p:ph type="title"/>
          </p:nvPr>
        </p:nvSpPr>
        <p:spPr>
          <a:xfrm>
            <a:off x="5962650" y="152400"/>
            <a:ext cx="2990850" cy="2684463"/>
          </a:xfrm>
          <a:ln/>
        </p:spPr>
        <p:txBody>
          <a:bodyPr anchor="ctr" anchorCtr="0"/>
          <a:p>
            <a:pPr algn="l"/>
            <a:r>
              <a:rPr lang="zh-CN" altLang="en-US" sz="2000"/>
              <a:t>以中国土地革命为主题创作的木刻作品</a:t>
            </a:r>
            <a:r>
              <a:rPr lang="zh-CN" altLang="en-US" sz="2400">
                <a:latin typeface="微软雅黑" panose="020B0503020204020204" charset="-122"/>
                <a:ea typeface="微软雅黑" panose="020B0503020204020204" charset="-122"/>
              </a:rPr>
              <a:t>《豆选》</a:t>
            </a:r>
            <a:r>
              <a:rPr lang="zh-CN" altLang="en-US" sz="1800"/>
              <a:t>（1948年）</a:t>
            </a:r>
            <a:br>
              <a:rPr lang="zh-CN" altLang="en-US" sz="2000"/>
            </a:br>
            <a:br>
              <a:rPr lang="zh-CN" altLang="en-US" sz="2000"/>
            </a:br>
            <a:r>
              <a:rPr lang="zh-CN" altLang="en-US" sz="2000"/>
              <a:t>“解放后，这幅木刻《豆选》</a:t>
            </a:r>
            <a:r>
              <a:rPr lang="zh-CN" altLang="en-US" sz="2000">
                <a:latin typeface="微软雅黑" panose="020B0503020204020204" charset="-122"/>
                <a:ea typeface="微软雅黑" panose="020B0503020204020204" charset="-122"/>
              </a:rPr>
              <a:t>被彦涵复制成了大幅油画，悬挂在中国人民政协礼堂的大厅里</a:t>
            </a:r>
            <a:r>
              <a:rPr lang="zh-CN" altLang="en-US" sz="2000"/>
              <a:t>”</a:t>
            </a:r>
            <a:endParaRPr lang="zh-CN" altLang="en-US" sz="2000"/>
          </a:p>
        </p:txBody>
      </p:sp>
      <p:sp>
        <p:nvSpPr>
          <p:cNvPr id="37891" name="内容占位符 2"/>
          <p:cNvSpPr>
            <a:spLocks noGrp="1"/>
          </p:cNvSpPr>
          <p:nvPr>
            <p:ph idx="1"/>
          </p:nvPr>
        </p:nvSpPr>
        <p:spPr>
          <a:xfrm>
            <a:off x="200025" y="4886325"/>
            <a:ext cx="8753475" cy="1858963"/>
          </a:xfrm>
          <a:ln/>
        </p:spPr>
        <p:txBody>
          <a:bodyPr anchor="t" anchorCtr="0"/>
          <a:p>
            <a:pPr marL="0" indent="0">
              <a:buNone/>
            </a:pPr>
            <a:r>
              <a:rPr lang="zh-CN" altLang="en-US" sz="2000"/>
              <a:t>“</a:t>
            </a:r>
            <a:r>
              <a:rPr lang="zh-CN" altLang="en-US" sz="3600"/>
              <a:t>1949</a:t>
            </a:r>
            <a:r>
              <a:rPr lang="zh-CN" altLang="en-US" sz="2000"/>
              <a:t>年，学院第一次展览延安鲁艺师生创作的艺术作品，当</a:t>
            </a:r>
            <a:r>
              <a:rPr lang="zh-CN" altLang="en-US" sz="2400">
                <a:latin typeface="微软雅黑" panose="020B0503020204020204" charset="-122"/>
                <a:ea typeface="微软雅黑" panose="020B0503020204020204" charset="-122"/>
              </a:rPr>
              <a:t>徐悲鸿</a:t>
            </a:r>
            <a:r>
              <a:rPr lang="zh-CN" altLang="en-US" sz="2000"/>
              <a:t>在古元、彦涵等人木刻版画前，向我们讲解其艺术性的高超时，那种兴奋与天真的表情，真是没有半点架子……同时，</a:t>
            </a:r>
            <a:r>
              <a:rPr lang="zh-CN" altLang="en-US" sz="2400">
                <a:latin typeface="微软雅黑" panose="020B0503020204020204" charset="-122"/>
                <a:ea typeface="微软雅黑" panose="020B0503020204020204" charset="-122"/>
              </a:rPr>
              <a:t>将彦涵的一幅木刻《审判》赞扬为 ‘经典’</a:t>
            </a:r>
            <a:r>
              <a:rPr lang="zh-CN" altLang="en-US" sz="2000"/>
              <a:t>”</a:t>
            </a:r>
            <a:r>
              <a:rPr lang="zh-CN" altLang="en-US"/>
              <a:t>。</a:t>
            </a:r>
            <a:endParaRPr lang="zh-CN" altLang="en-US"/>
          </a:p>
        </p:txBody>
      </p:sp>
      <p:pic>
        <p:nvPicPr>
          <p:cNvPr id="37892" name="图片 3" descr="《豆选》彦涵创作 1948年"/>
          <p:cNvPicPr>
            <a:picLocks noChangeAspect="1"/>
          </p:cNvPicPr>
          <p:nvPr/>
        </p:nvPicPr>
        <p:blipFill>
          <a:blip r:embed="rId1"/>
          <a:stretch>
            <a:fillRect/>
          </a:stretch>
        </p:blipFill>
        <p:spPr>
          <a:xfrm>
            <a:off x="0" y="0"/>
            <a:ext cx="5792788" cy="4541838"/>
          </a:xfrm>
          <a:prstGeom prst="rect">
            <a:avLst/>
          </a:prstGeom>
          <a:noFill/>
          <a:ln w="9525">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8914" name="标题 1"/>
          <p:cNvSpPr>
            <a:spLocks noGrp="1"/>
          </p:cNvSpPr>
          <p:nvPr>
            <p:ph type="title"/>
          </p:nvPr>
        </p:nvSpPr>
        <p:spPr>
          <a:ln/>
        </p:spPr>
        <p:txBody>
          <a:bodyPr anchor="ctr" anchorCtr="0"/>
          <a:p>
            <a:br>
              <a:rPr lang="zh-CN" altLang="en-US"/>
            </a:br>
            <a:r>
              <a:rPr lang="zh-CN" altLang="en-US" sz="2400"/>
              <a:t>信念与审美 </a:t>
            </a:r>
            <a:r>
              <a:rPr lang="zh-CN" altLang="en-US" sz="2000"/>
              <a:t>—— </a:t>
            </a:r>
            <a:r>
              <a:rPr lang="zh-CN" altLang="en-US" sz="3200">
                <a:latin typeface="微软雅黑" panose="020B0503020204020204" charset="-122"/>
                <a:ea typeface="微软雅黑" panose="020B0503020204020204" charset="-122"/>
              </a:rPr>
              <a:t>彦涵精神</a:t>
            </a:r>
            <a:br>
              <a:rPr lang="zh-CN" altLang="en-US" sz="3200">
                <a:latin typeface="微软雅黑" panose="020B0503020204020204" charset="-122"/>
                <a:ea typeface="微软雅黑" panose="020B0503020204020204" charset="-122"/>
              </a:rPr>
            </a:br>
            <a:br>
              <a:rPr lang="zh-CN" altLang="en-US" sz="3200">
                <a:latin typeface="微软雅黑" panose="020B0503020204020204" charset="-122"/>
                <a:ea typeface="微软雅黑" panose="020B0503020204020204" charset="-122"/>
              </a:rPr>
            </a:br>
            <a:endParaRPr lang="zh-CN" altLang="en-US" sz="3200">
              <a:latin typeface="微软雅黑" panose="020B0503020204020204" charset="-122"/>
              <a:ea typeface="微软雅黑" panose="020B0503020204020204" charset="-122"/>
            </a:endParaRPr>
          </a:p>
        </p:txBody>
      </p:sp>
      <p:pic>
        <p:nvPicPr>
          <p:cNvPr id="38915" name="内容占位符 5" descr="微信图片_20210524201021"/>
          <p:cNvPicPr>
            <a:picLocks noGrp="1" noChangeAspect="1"/>
          </p:cNvPicPr>
          <p:nvPr>
            <p:ph idx="1"/>
          </p:nvPr>
        </p:nvPicPr>
        <p:blipFill>
          <a:blip r:embed="rId1"/>
          <a:stretch>
            <a:fillRect/>
          </a:stretch>
        </p:blipFill>
        <p:spPr>
          <a:xfrm>
            <a:off x="509588" y="2314575"/>
            <a:ext cx="8229600" cy="4164013"/>
          </a:xfrm>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39938" name="标题 1"/>
          <p:cNvSpPr>
            <a:spLocks noGrp="1"/>
          </p:cNvSpPr>
          <p:nvPr>
            <p:ph type="title"/>
          </p:nvPr>
        </p:nvSpPr>
        <p:spPr>
          <a:xfrm>
            <a:off x="0" y="265113"/>
            <a:ext cx="9077325" cy="820737"/>
          </a:xfrm>
          <a:ln/>
        </p:spPr>
        <p:txBody>
          <a:bodyPr anchor="ctr" anchorCtr="0"/>
          <a:p>
            <a:pPr algn="l"/>
            <a:r>
              <a:rPr lang="zh-CN" altLang="en-US" sz="1600">
                <a:latin typeface="微软雅黑" panose="020B0503020204020204" charset="-122"/>
                <a:ea typeface="微软雅黑" panose="020B0503020204020204" charset="-122"/>
              </a:rPr>
              <a:t>上一幅</a:t>
            </a:r>
            <a:r>
              <a:rPr lang="zh-CN" altLang="en-US" sz="2400">
                <a:latin typeface="微软雅黑" panose="020B0503020204020204" charset="-122"/>
                <a:ea typeface="微软雅黑" panose="020B0503020204020204" charset="-122"/>
              </a:rPr>
              <a:t>《豆选》</a:t>
            </a:r>
            <a:r>
              <a:rPr lang="zh-CN" altLang="en-US" sz="1800">
                <a:latin typeface="微软雅黑" panose="020B0503020204020204" charset="-122"/>
                <a:ea typeface="微软雅黑" panose="020B0503020204020204" charset="-122"/>
              </a:rPr>
              <a:t>彦涵</a:t>
            </a:r>
            <a:r>
              <a:rPr lang="zh-CN" altLang="en-US" sz="2400">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版画 （1948 年）</a:t>
            </a:r>
            <a:r>
              <a:rPr lang="zh-CN" altLang="en-US" sz="2400">
                <a:latin typeface="微软雅黑" panose="020B0503020204020204" charset="-122"/>
                <a:ea typeface="微软雅黑" panose="020B0503020204020204" charset="-122"/>
              </a:rPr>
              <a:t>  </a:t>
            </a:r>
            <a:r>
              <a:rPr lang="zh-CN" altLang="en-US" sz="2400"/>
              <a:t> </a:t>
            </a:r>
            <a:r>
              <a:rPr lang="zh-CN" altLang="en-US" sz="2400" b="1"/>
              <a:t>                          </a:t>
            </a:r>
            <a:r>
              <a:rPr lang="zh-CN" altLang="en-US" sz="2400">
                <a:latin typeface="微软雅黑" panose="020B0503020204020204" charset="-122"/>
                <a:ea typeface="微软雅黑" panose="020B0503020204020204" charset="-122"/>
              </a:rPr>
              <a:t>《长征</a:t>
            </a:r>
            <a:r>
              <a:rPr lang="zh-CN" altLang="en-US" sz="2400"/>
              <a:t>》</a:t>
            </a:r>
            <a:r>
              <a:rPr lang="zh-CN" altLang="en-US" sz="2400" b="1"/>
              <a:t> </a:t>
            </a:r>
            <a:r>
              <a:rPr lang="zh-CN" altLang="en-US" sz="1600">
                <a:latin typeface="微软雅黑" panose="020B0503020204020204" charset="-122"/>
                <a:ea typeface="微软雅黑" panose="020B0503020204020204" charset="-122"/>
              </a:rPr>
              <a:t> 彦涵  版画</a:t>
            </a:r>
            <a:endParaRPr lang="zh-CN" altLang="en-US" sz="1600">
              <a:latin typeface="微软雅黑" panose="020B0503020204020204" charset="-122"/>
              <a:ea typeface="微软雅黑" panose="020B0503020204020204" charset="-122"/>
            </a:endParaRPr>
          </a:p>
        </p:txBody>
      </p:sp>
      <p:pic>
        <p:nvPicPr>
          <p:cNvPr id="39939" name="内容占位符 3" descr="彦涵  版画《长征》"/>
          <p:cNvPicPr>
            <a:picLocks noGrp="1" noChangeAspect="1"/>
          </p:cNvPicPr>
          <p:nvPr>
            <p:ph idx="1"/>
          </p:nvPr>
        </p:nvPicPr>
        <p:blipFill>
          <a:blip r:embed="rId1"/>
          <a:stretch>
            <a:fillRect/>
          </a:stretch>
        </p:blipFill>
        <p:spPr>
          <a:xfrm>
            <a:off x="0" y="1316038"/>
            <a:ext cx="9144000" cy="5541962"/>
          </a:xfr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0962" name="标题 1"/>
          <p:cNvSpPr>
            <a:spLocks noGrp="1"/>
          </p:cNvSpPr>
          <p:nvPr>
            <p:ph type="title"/>
          </p:nvPr>
        </p:nvSpPr>
        <p:spPr>
          <a:xfrm>
            <a:off x="125413" y="274638"/>
            <a:ext cx="4141787" cy="2371725"/>
          </a:xfrm>
          <a:ln/>
        </p:spPr>
        <p:txBody>
          <a:bodyPr anchor="ctr" anchorCtr="0"/>
          <a:p>
            <a:br>
              <a:rPr lang="zh-CN" altLang="en-US"/>
            </a:br>
            <a:br>
              <a:rPr lang="zh-CN" altLang="en-US" sz="2400"/>
            </a:br>
            <a:r>
              <a:rPr lang="zh-CN" altLang="en-US" sz="2400"/>
              <a:t>信念与审美 </a:t>
            </a:r>
            <a:r>
              <a:rPr lang="zh-CN" altLang="en-US" sz="2000"/>
              <a:t>——</a:t>
            </a:r>
            <a:r>
              <a:rPr lang="zh-CN" altLang="en-US" sz="2800">
                <a:latin typeface="微软雅黑" panose="020B0503020204020204" charset="-122"/>
                <a:ea typeface="微软雅黑" panose="020B0503020204020204" charset="-122"/>
              </a:rPr>
              <a:t>彦涵精神</a:t>
            </a:r>
            <a:br>
              <a:rPr lang="zh-CN" altLang="en-US" sz="2800">
                <a:latin typeface="微软雅黑" panose="020B0503020204020204" charset="-122"/>
                <a:ea typeface="微软雅黑" panose="020B0503020204020204" charset="-122"/>
              </a:rPr>
            </a:br>
            <a:br>
              <a:rPr lang="zh-CN" altLang="en-US" sz="2800">
                <a:latin typeface="微软雅黑" panose="020B0503020204020204" charset="-122"/>
                <a:ea typeface="微软雅黑" panose="020B0503020204020204" charset="-122"/>
              </a:rPr>
            </a:br>
            <a:endParaRPr lang="zh-CN" altLang="en-US" sz="2800">
              <a:latin typeface="微软雅黑" panose="020B0503020204020204" charset="-122"/>
              <a:ea typeface="微软雅黑" panose="020B0503020204020204" charset="-122"/>
            </a:endParaRPr>
          </a:p>
        </p:txBody>
      </p:sp>
      <p:pic>
        <p:nvPicPr>
          <p:cNvPr id="40963" name="内容占位符 3" descr="微信图片_20210524200301"/>
          <p:cNvPicPr>
            <a:picLocks noGrp="1" noChangeAspect="1"/>
          </p:cNvPicPr>
          <p:nvPr>
            <p:ph idx="1"/>
          </p:nvPr>
        </p:nvPicPr>
        <p:blipFill>
          <a:blip r:embed="rId1"/>
          <a:stretch>
            <a:fillRect/>
          </a:stretch>
        </p:blipFill>
        <p:spPr>
          <a:xfrm>
            <a:off x="4492625" y="3175"/>
            <a:ext cx="4710113" cy="6854825"/>
          </a:xfrm>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1986" name="标题 1"/>
          <p:cNvSpPr>
            <a:spLocks noGrp="1"/>
          </p:cNvSpPr>
          <p:nvPr>
            <p:ph type="title"/>
          </p:nvPr>
        </p:nvSpPr>
        <p:spPr>
          <a:xfrm>
            <a:off x="457200" y="103188"/>
            <a:ext cx="8534400" cy="3576637"/>
          </a:xfrm>
          <a:ln/>
        </p:spPr>
        <p:txBody>
          <a:bodyPr anchor="ctr" anchorCtr="0"/>
          <a:p>
            <a:pPr algn="r"/>
            <a:r>
              <a:rPr lang="zh-CN" altLang="en-US" sz="3200"/>
              <a:t>信念与审美</a:t>
            </a:r>
            <a:r>
              <a:rPr lang="zh-CN" altLang="en-US" sz="2800"/>
              <a:t> ——</a:t>
            </a:r>
            <a:r>
              <a:rPr lang="zh-CN" altLang="en-US">
                <a:latin typeface="微软雅黑" panose="020B0503020204020204" charset="-122"/>
                <a:ea typeface="微软雅黑" panose="020B0503020204020204" charset="-122"/>
              </a:rPr>
              <a:t>彦涵精神</a:t>
            </a:r>
            <a:br>
              <a:rPr lang="zh-CN" altLang="en-US"/>
            </a:br>
            <a:br>
              <a:rPr lang="zh-CN" altLang="en-US" sz="2400"/>
            </a:br>
            <a:br>
              <a:rPr lang="zh-CN" altLang="en-US" sz="2400"/>
            </a:br>
            <a:br>
              <a:rPr lang="zh-CN" altLang="en-US" sz="2400"/>
            </a:br>
            <a:br>
              <a:rPr lang="zh-CN" altLang="en-US" sz="2400"/>
            </a:br>
            <a:br>
              <a:rPr lang="zh-CN" altLang="en-US" sz="2400"/>
            </a:br>
            <a:r>
              <a:rPr lang="zh-CN" altLang="en-US" sz="2400" b="1"/>
              <a:t>《百万雄师》</a:t>
            </a:r>
            <a:r>
              <a:rPr lang="zh-CN" altLang="en-US" sz="2400"/>
              <a:t>版画 彦涵 </a:t>
            </a:r>
            <a:r>
              <a:rPr lang="zh-CN" altLang="en-US" sz="2000"/>
              <a:t>（1962 年）</a:t>
            </a:r>
            <a:endParaRPr lang="zh-CN" altLang="en-US" sz="2000"/>
          </a:p>
        </p:txBody>
      </p:sp>
      <p:pic>
        <p:nvPicPr>
          <p:cNvPr id="41987" name="内容占位符 3" descr="《百万雄师》版画 彦涵 （1962 年）"/>
          <p:cNvPicPr>
            <a:picLocks noGrp="1" noChangeAspect="1"/>
          </p:cNvPicPr>
          <p:nvPr>
            <p:ph idx="1"/>
          </p:nvPr>
        </p:nvPicPr>
        <p:blipFill>
          <a:blip r:embed="rId1"/>
          <a:stretch>
            <a:fillRect/>
          </a:stretch>
        </p:blipFill>
        <p:spPr>
          <a:xfrm>
            <a:off x="-61912" y="3679825"/>
            <a:ext cx="9137650" cy="3178175"/>
          </a:xfrm>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3009"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43010"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43011" name="图片 3" descr="《刚刚摘下的苹果》版画 彦涵 （1954 年）"/>
          <p:cNvPicPr>
            <a:picLocks noChangeAspect="1"/>
          </p:cNvPicPr>
          <p:nvPr/>
        </p:nvPicPr>
        <p:blipFill>
          <a:blip r:embed="rId1"/>
          <a:stretch>
            <a:fillRect/>
          </a:stretch>
        </p:blipFill>
        <p:spPr>
          <a:xfrm>
            <a:off x="-57150" y="0"/>
            <a:ext cx="9201150" cy="6831013"/>
          </a:xfrm>
          <a:prstGeom prst="rect">
            <a:avLst/>
          </a:prstGeom>
          <a:noFill/>
          <a:ln w="9525">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146" name="标题 1"/>
          <p:cNvSpPr>
            <a:spLocks noGrp="1"/>
          </p:cNvSpPr>
          <p:nvPr>
            <p:ph type="title"/>
          </p:nvPr>
        </p:nvSpPr>
        <p:spPr>
          <a:xfrm>
            <a:off x="152400" y="274638"/>
            <a:ext cx="2654300" cy="1143000"/>
          </a:xfrm>
          <a:ln/>
        </p:spPr>
        <p:txBody>
          <a:bodyPr anchor="ctr" anchorCtr="0"/>
          <a:p>
            <a:r>
              <a:rPr lang="zh-CN" altLang="en-US" sz="1600"/>
              <a:t>信念与审美 ——</a:t>
            </a:r>
            <a:r>
              <a:rPr lang="zh-CN" altLang="en-US" sz="1800">
                <a:latin typeface="微软雅黑" panose="020B0503020204020204" charset="-122"/>
                <a:ea typeface="微软雅黑" panose="020B0503020204020204" charset="-122"/>
              </a:rPr>
              <a:t>彦涵精神</a:t>
            </a:r>
            <a:endParaRPr lang="zh-CN" altLang="en-US" sz="1800">
              <a:latin typeface="微软雅黑" panose="020B0503020204020204" charset="-122"/>
              <a:ea typeface="微软雅黑" panose="020B0503020204020204" charset="-122"/>
            </a:endParaRPr>
          </a:p>
        </p:txBody>
      </p:sp>
      <p:sp>
        <p:nvSpPr>
          <p:cNvPr id="6147" name="内容占位符 2"/>
          <p:cNvSpPr>
            <a:spLocks noGrp="1"/>
          </p:cNvSpPr>
          <p:nvPr>
            <p:ph idx="1"/>
          </p:nvPr>
        </p:nvSpPr>
        <p:spPr>
          <a:xfrm>
            <a:off x="152400" y="1828800"/>
            <a:ext cx="2652713" cy="4764088"/>
          </a:xfrm>
          <a:ln/>
        </p:spPr>
        <p:txBody>
          <a:bodyPr anchor="t" anchorCtr="0"/>
          <a:p>
            <a:pPr marL="0" indent="0">
              <a:buNone/>
            </a:pPr>
            <a:r>
              <a:rPr lang="en-US" altLang="zh-CN" sz="2400"/>
              <a:t>      </a:t>
            </a:r>
            <a:endParaRPr lang="en-US" altLang="zh-CN" sz="2400"/>
          </a:p>
          <a:p>
            <a:pPr marL="0" indent="0">
              <a:buNone/>
            </a:pPr>
            <a:r>
              <a:rPr lang="en-US" altLang="zh-CN" sz="2400"/>
              <a:t>      </a:t>
            </a:r>
            <a:endParaRPr lang="en-US" altLang="zh-CN" sz="2400"/>
          </a:p>
          <a:p>
            <a:pPr marL="0" indent="0">
              <a:buNone/>
            </a:pPr>
            <a:r>
              <a:rPr lang="en-US" altLang="zh-CN" sz="2400"/>
              <a:t>     </a:t>
            </a:r>
            <a:r>
              <a:rPr lang="en-US" altLang="zh-CN" sz="2400">
                <a:latin typeface="宋体" panose="02010600030101010101" pitchFamily="2" charset="-122"/>
              </a:rPr>
              <a:t> </a:t>
            </a:r>
            <a:r>
              <a:rPr lang="zh-CN" altLang="en-US" sz="2000">
                <a:latin typeface="宋体" panose="02010600030101010101" pitchFamily="2" charset="-122"/>
              </a:rPr>
              <a:t>新中国成立后，彦涵积极投入祖国的教育事业中、文化艺术的各方面交流与管理中。在历史发展的洪流中，</a:t>
            </a:r>
            <a:r>
              <a:rPr lang="zh-CN" altLang="en-US" sz="2000">
                <a:latin typeface="微软雅黑" panose="020B0503020204020204" charset="-122"/>
                <a:ea typeface="微软雅黑" panose="020B0503020204020204" charset="-122"/>
              </a:rPr>
              <a:t>始终坚定自己的革命信念，创造出一大批思想高度与艺术审美影响深远的优秀的创作</a:t>
            </a:r>
            <a:r>
              <a:rPr lang="zh-CN" altLang="en-US" sz="2000">
                <a:latin typeface="宋体" panose="02010600030101010101" pitchFamily="2" charset="-122"/>
              </a:rPr>
              <a:t>。是一位真实的革命者、艺术家的写照</a:t>
            </a:r>
            <a:endParaRPr lang="zh-CN" altLang="en-US" sz="2000">
              <a:latin typeface="宋体" panose="02010600030101010101" pitchFamily="2" charset="-122"/>
            </a:endParaRPr>
          </a:p>
        </p:txBody>
      </p:sp>
      <p:pic>
        <p:nvPicPr>
          <p:cNvPr id="6148" name="图片 3" descr="微信图片_20210524175401"/>
          <p:cNvPicPr>
            <a:picLocks noChangeAspect="1"/>
          </p:cNvPicPr>
          <p:nvPr/>
        </p:nvPicPr>
        <p:blipFill>
          <a:blip r:embed="rId1"/>
          <a:srcRect l="10138"/>
          <a:stretch>
            <a:fillRect/>
          </a:stretch>
        </p:blipFill>
        <p:spPr>
          <a:xfrm>
            <a:off x="3043238" y="0"/>
            <a:ext cx="6100762" cy="6858000"/>
          </a:xfrm>
          <a:prstGeom prst="rect">
            <a:avLst/>
          </a:prstGeom>
          <a:noFill/>
          <a:ln w="9525">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4033"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44034"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44035" name="图片 3" descr="彦涵先生诞辰100周年的展览（部分历史资料） (6)"/>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5057"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45058"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45059" name="图片 3" descr="彦涵先生诞辰100周年的展览（部分历史资料） (7)"/>
          <p:cNvPicPr>
            <a:picLocks noChangeAspect="1"/>
          </p:cNvPicPr>
          <p:nvPr/>
        </p:nvPicPr>
        <p:blipFill>
          <a:blip r:embed="rId1"/>
          <a:stretch>
            <a:fillRect/>
          </a:stretch>
        </p:blipFill>
        <p:spPr>
          <a:xfrm>
            <a:off x="0" y="0"/>
            <a:ext cx="9070975" cy="6858000"/>
          </a:xfrm>
          <a:prstGeom prst="rect">
            <a:avLst/>
          </a:prstGeom>
          <a:noFill/>
          <a:ln w="9525">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6081"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46082"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46083" name="图片 3" descr="彦涵先生诞辰100周年的展览（部分历史资料） (9)"/>
          <p:cNvPicPr>
            <a:picLocks noChangeAspect="1"/>
          </p:cNvPicPr>
          <p:nvPr/>
        </p:nvPicPr>
        <p:blipFill>
          <a:blip r:embed="rId1"/>
          <a:stretch>
            <a:fillRect/>
          </a:stretch>
        </p:blipFill>
        <p:spPr>
          <a:xfrm>
            <a:off x="0" y="42863"/>
            <a:ext cx="9086850" cy="6815137"/>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7106" name="标题 1"/>
          <p:cNvSpPr>
            <a:spLocks noGrp="1"/>
          </p:cNvSpPr>
          <p:nvPr>
            <p:ph type="title"/>
          </p:nvPr>
        </p:nvSpPr>
        <p:spPr>
          <a:xfrm>
            <a:off x="0" y="274638"/>
            <a:ext cx="4371975" cy="849312"/>
          </a:xfrm>
          <a:ln/>
        </p:spPr>
        <p:txBody>
          <a:bodyPr anchor="ctr" anchorCtr="0"/>
          <a:p>
            <a:br>
              <a:rPr lang="zh-CN" altLang="en-US"/>
            </a:br>
            <a:br>
              <a:rPr lang="zh-CN" altLang="en-US"/>
            </a:br>
            <a:r>
              <a:rPr lang="zh-CN" altLang="en-US" sz="2400"/>
              <a:t>信念与审美 —— </a:t>
            </a:r>
            <a:r>
              <a:rPr lang="zh-CN" altLang="en-US" sz="2800">
                <a:latin typeface="微软雅黑" panose="020B0503020204020204" charset="-122"/>
                <a:ea typeface="微软雅黑" panose="020B0503020204020204" charset="-122"/>
              </a:rPr>
              <a:t>彦涵精神</a:t>
            </a:r>
            <a:br>
              <a:rPr lang="zh-CN" altLang="en-US">
                <a:latin typeface="微软雅黑" panose="020B0503020204020204" charset="-122"/>
                <a:ea typeface="微软雅黑" panose="020B0503020204020204" charset="-122"/>
              </a:rPr>
            </a:br>
            <a:br>
              <a:rPr lang="zh-CN" altLang="en-US"/>
            </a:br>
            <a:endParaRPr lang="zh-CN" altLang="en-US"/>
          </a:p>
        </p:txBody>
      </p:sp>
      <p:pic>
        <p:nvPicPr>
          <p:cNvPr id="47107" name="内容占位符 3" descr="微信图片_20210524200850"/>
          <p:cNvPicPr>
            <a:picLocks noGrp="1" noChangeAspect="1"/>
          </p:cNvPicPr>
          <p:nvPr>
            <p:ph idx="1"/>
          </p:nvPr>
        </p:nvPicPr>
        <p:blipFill>
          <a:blip r:embed="rId1"/>
          <a:stretch>
            <a:fillRect/>
          </a:stretch>
        </p:blipFill>
        <p:spPr>
          <a:xfrm>
            <a:off x="4638675" y="19050"/>
            <a:ext cx="4505325" cy="6838950"/>
          </a:xfrm>
          <a:ln/>
        </p:spPr>
      </p:pic>
      <p:pic>
        <p:nvPicPr>
          <p:cNvPr id="47108" name="图片 4" descr="微信图片_20210524200307"/>
          <p:cNvPicPr>
            <a:picLocks noChangeAspect="1"/>
          </p:cNvPicPr>
          <p:nvPr/>
        </p:nvPicPr>
        <p:blipFill>
          <a:blip r:embed="rId2"/>
          <a:stretch>
            <a:fillRect/>
          </a:stretch>
        </p:blipFill>
        <p:spPr>
          <a:xfrm>
            <a:off x="-114300" y="1719263"/>
            <a:ext cx="3913188" cy="5138737"/>
          </a:xfrm>
          <a:prstGeom prst="rect">
            <a:avLst/>
          </a:prstGeom>
          <a:noFill/>
          <a:ln w="9525">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8130" name="标题 1"/>
          <p:cNvSpPr>
            <a:spLocks noGrp="1"/>
          </p:cNvSpPr>
          <p:nvPr>
            <p:ph type="title"/>
          </p:nvPr>
        </p:nvSpPr>
        <p:spPr>
          <a:xfrm>
            <a:off x="457200" y="103188"/>
            <a:ext cx="8229600" cy="455612"/>
          </a:xfrm>
          <a:ln/>
        </p:spPr>
        <p:txBody>
          <a:bodyPr anchor="ctr" anchorCtr="0"/>
          <a:p>
            <a:pPr algn="r"/>
            <a:br>
              <a:rPr lang="zh-CN" altLang="en-US"/>
            </a:br>
            <a:br>
              <a:rPr lang="zh-CN" altLang="en-US"/>
            </a:br>
            <a:r>
              <a:rPr lang="zh-CN" altLang="en-US" sz="1800"/>
              <a:t>信念与审美 ——</a:t>
            </a:r>
            <a:r>
              <a:rPr lang="zh-CN" altLang="en-US" sz="2000">
                <a:latin typeface="微软雅黑" panose="020B0503020204020204" charset="-122"/>
                <a:ea typeface="微软雅黑" panose="020B0503020204020204" charset="-122"/>
              </a:rPr>
              <a:t>彦涵精神</a:t>
            </a:r>
            <a:br>
              <a:rPr lang="zh-CN" altLang="en-US" sz="2000">
                <a:latin typeface="微软雅黑" panose="020B0503020204020204" charset="-122"/>
                <a:ea typeface="微软雅黑" panose="020B0503020204020204" charset="-122"/>
              </a:rPr>
            </a:br>
            <a:br>
              <a:rPr lang="zh-CN" altLang="en-US"/>
            </a:br>
            <a:endParaRPr lang="zh-CN" altLang="en-US"/>
          </a:p>
        </p:txBody>
      </p:sp>
      <p:pic>
        <p:nvPicPr>
          <p:cNvPr id="48131" name="内容占位符 3" descr="微信图片_20210524200907"/>
          <p:cNvPicPr>
            <a:picLocks noGrp="1" noChangeAspect="1"/>
          </p:cNvPicPr>
          <p:nvPr>
            <p:ph idx="1"/>
          </p:nvPr>
        </p:nvPicPr>
        <p:blipFill>
          <a:blip r:embed="rId1"/>
          <a:stretch>
            <a:fillRect/>
          </a:stretch>
        </p:blipFill>
        <p:spPr>
          <a:xfrm>
            <a:off x="0" y="557213"/>
            <a:ext cx="9144000" cy="6359525"/>
          </a:xfrm>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49154" name="标题 1"/>
          <p:cNvSpPr>
            <a:spLocks noGrp="1"/>
          </p:cNvSpPr>
          <p:nvPr>
            <p:ph type="title"/>
          </p:nvPr>
        </p:nvSpPr>
        <p:spPr>
          <a:xfrm>
            <a:off x="76200" y="265113"/>
            <a:ext cx="4292600" cy="752475"/>
          </a:xfrm>
          <a:ln/>
        </p:spPr>
        <p:txBody>
          <a:bodyPr anchor="ctr" anchorCtr="0"/>
          <a:p>
            <a:pPr algn="l"/>
            <a:br>
              <a:rPr lang="zh-CN" altLang="en-US"/>
            </a:br>
            <a:br>
              <a:rPr lang="zh-CN" altLang="en-US" sz="1800"/>
            </a:br>
            <a:r>
              <a:rPr lang="zh-CN" altLang="en-US" sz="1800"/>
              <a:t>信念与审美 —— </a:t>
            </a:r>
            <a:r>
              <a:rPr lang="zh-CN" altLang="en-US" sz="2400">
                <a:latin typeface="微软雅黑" panose="020B0503020204020204" charset="-122"/>
                <a:ea typeface="微软雅黑" panose="020B0503020204020204" charset="-122"/>
              </a:rPr>
              <a:t>彦涵精神</a:t>
            </a:r>
            <a:br>
              <a:rPr lang="zh-CN" altLang="en-US" sz="2400">
                <a:latin typeface="微软雅黑" panose="020B0503020204020204" charset="-122"/>
                <a:ea typeface="微软雅黑" panose="020B0503020204020204" charset="-122"/>
              </a:rPr>
            </a:br>
            <a:br>
              <a:rPr lang="zh-CN" altLang="en-US"/>
            </a:br>
            <a:endParaRPr lang="zh-CN" altLang="en-US"/>
          </a:p>
        </p:txBody>
      </p:sp>
      <p:pic>
        <p:nvPicPr>
          <p:cNvPr id="49155" name="内容占位符 3" descr="微信图片_20210524201036"/>
          <p:cNvPicPr>
            <a:picLocks noGrp="1" noChangeAspect="1"/>
          </p:cNvPicPr>
          <p:nvPr>
            <p:ph idx="1"/>
          </p:nvPr>
        </p:nvPicPr>
        <p:blipFill>
          <a:blip r:embed="rId1"/>
          <a:stretch>
            <a:fillRect/>
          </a:stretch>
        </p:blipFill>
        <p:spPr>
          <a:xfrm>
            <a:off x="0" y="3798888"/>
            <a:ext cx="4111625" cy="3059112"/>
          </a:xfrm>
          <a:ln/>
        </p:spPr>
      </p:pic>
      <p:pic>
        <p:nvPicPr>
          <p:cNvPr id="49156" name="图片 4" descr="微信图片_20210524200928"/>
          <p:cNvPicPr>
            <a:picLocks noChangeAspect="1"/>
          </p:cNvPicPr>
          <p:nvPr/>
        </p:nvPicPr>
        <p:blipFill>
          <a:blip r:embed="rId2"/>
          <a:stretch>
            <a:fillRect/>
          </a:stretch>
        </p:blipFill>
        <p:spPr>
          <a:xfrm>
            <a:off x="4791075" y="-39687"/>
            <a:ext cx="4352925" cy="6897687"/>
          </a:xfrm>
          <a:prstGeom prst="rect">
            <a:avLst/>
          </a:prstGeom>
          <a:noFill/>
          <a:ln w="9525">
            <a:noFill/>
          </a:ln>
        </p:spPr>
      </p:pic>
      <p:pic>
        <p:nvPicPr>
          <p:cNvPr id="49157" name="图片 5" descr="微信图片_20210524200859"/>
          <p:cNvPicPr>
            <a:picLocks noChangeAspect="1"/>
          </p:cNvPicPr>
          <p:nvPr/>
        </p:nvPicPr>
        <p:blipFill>
          <a:blip r:embed="rId3"/>
          <a:stretch>
            <a:fillRect/>
          </a:stretch>
        </p:blipFill>
        <p:spPr>
          <a:xfrm>
            <a:off x="-57150" y="1198563"/>
            <a:ext cx="2530475" cy="2500312"/>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0178" name="标题 1"/>
          <p:cNvSpPr>
            <a:spLocks noGrp="1"/>
          </p:cNvSpPr>
          <p:nvPr>
            <p:ph type="title"/>
          </p:nvPr>
        </p:nvSpPr>
        <p:spPr>
          <a:ln/>
        </p:spPr>
        <p:txBody>
          <a:bodyPr anchor="ctr" anchorCtr="0"/>
          <a:p>
            <a:endParaRPr lang="zh-CN" altLang="en-US"/>
          </a:p>
        </p:txBody>
      </p:sp>
      <p:pic>
        <p:nvPicPr>
          <p:cNvPr id="50179" name="图片 4" descr="微信图片_20210524201014"/>
          <p:cNvPicPr>
            <a:picLocks noChangeAspect="1"/>
          </p:cNvPicPr>
          <p:nvPr/>
        </p:nvPicPr>
        <p:blipFill>
          <a:blip r:embed="rId1"/>
          <a:stretch>
            <a:fillRect/>
          </a:stretch>
        </p:blipFill>
        <p:spPr>
          <a:xfrm>
            <a:off x="915988" y="0"/>
            <a:ext cx="7194550" cy="6918325"/>
          </a:xfrm>
          <a:prstGeom prst="rect">
            <a:avLst/>
          </a:prstGeom>
          <a:noFill/>
          <a:ln w="9525">
            <a:noFill/>
          </a:ln>
        </p:spPr>
      </p:pic>
      <p:sp>
        <p:nvSpPr>
          <p:cNvPr id="50180" name="内容占位符 5"/>
          <p:cNvSpPr>
            <a:spLocks noGrp="1"/>
          </p:cNvSpPr>
          <p:nvPr>
            <p:ph idx="1"/>
          </p:nvPr>
        </p:nvSpPr>
        <p:spPr>
          <a:ln/>
        </p:spPr>
        <p:txBody>
          <a:bodyPr anchor="t" anchorCtr="0"/>
          <a:p>
            <a:endParaRPr lang="zh-CN" alt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01" name="标题 1"/>
          <p:cNvSpPr>
            <a:spLocks noGrp="1"/>
          </p:cNvSpPr>
          <p:nvPr>
            <p:ph type="title"/>
          </p:nvPr>
        </p:nvSpPr>
        <p:spPr>
          <a:xfrm>
            <a:off x="457200" y="0"/>
            <a:ext cx="8667750" cy="441325"/>
          </a:xfrm>
          <a:ln/>
        </p:spPr>
        <p:txBody>
          <a:bodyPr anchor="ctr" anchorCtr="0"/>
          <a:p>
            <a:pPr algn="r"/>
            <a:r>
              <a:rPr lang="en-US" altLang="zh-CN" sz="2400">
                <a:latin typeface="微软雅黑" panose="020B0503020204020204" charset="-122"/>
                <a:ea typeface="微软雅黑" panose="020B0503020204020204" charset="-122"/>
              </a:rPr>
              <a:t> </a:t>
            </a:r>
            <a:r>
              <a:rPr lang="zh-CN" altLang="en-US" sz="2400">
                <a:latin typeface="微软雅黑" panose="020B0503020204020204" charset="-122"/>
                <a:ea typeface="微软雅黑" panose="020B0503020204020204" charset="-122"/>
              </a:rPr>
              <a:t>《梦境》  彦涵 </a:t>
            </a:r>
            <a:r>
              <a:rPr lang="zh-CN" altLang="en-US" sz="1800">
                <a:latin typeface="微软雅黑" panose="020B0503020204020204" charset="-122"/>
                <a:ea typeface="微软雅黑" panose="020B0503020204020204" charset="-122"/>
              </a:rPr>
              <a:t>版画 </a:t>
            </a:r>
            <a:r>
              <a:rPr lang="zh-CN" altLang="en-US" sz="2400">
                <a:latin typeface="微软雅黑" panose="020B0503020204020204" charset="-122"/>
                <a:ea typeface="微软雅黑" panose="020B0503020204020204" charset="-122"/>
              </a:rPr>
              <a:t> </a:t>
            </a:r>
            <a:r>
              <a:rPr lang="zh-CN" altLang="en-US" sz="1600">
                <a:latin typeface="微软雅黑" panose="020B0503020204020204" charset="-122"/>
                <a:ea typeface="微软雅黑" panose="020B0503020204020204" charset="-122"/>
              </a:rPr>
              <a:t>1981年</a:t>
            </a:r>
            <a:endParaRPr lang="zh-CN" altLang="en-US" sz="1600">
              <a:latin typeface="微软雅黑" panose="020B0503020204020204" charset="-122"/>
              <a:ea typeface="微软雅黑" panose="020B0503020204020204" charset="-122"/>
            </a:endParaRPr>
          </a:p>
        </p:txBody>
      </p:sp>
      <p:pic>
        <p:nvPicPr>
          <p:cNvPr id="51202" name="内容占位符 3" descr="《梦境》彦涵创作 1981年"/>
          <p:cNvPicPr>
            <a:picLocks noGrp="1" noChangeAspect="1"/>
          </p:cNvPicPr>
          <p:nvPr>
            <p:ph idx="1"/>
          </p:nvPr>
        </p:nvPicPr>
        <p:blipFill>
          <a:blip r:embed="rId1"/>
          <a:stretch>
            <a:fillRect/>
          </a:stretch>
        </p:blipFill>
        <p:spPr>
          <a:xfrm>
            <a:off x="0" y="441325"/>
            <a:ext cx="9124950" cy="6499225"/>
          </a:xfr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2226" name="标题 1"/>
          <p:cNvSpPr>
            <a:spLocks noGrp="1"/>
          </p:cNvSpPr>
          <p:nvPr>
            <p:ph type="ctrTitle"/>
          </p:nvPr>
        </p:nvSpPr>
        <p:spPr>
          <a:xfrm>
            <a:off x="3629025" y="561975"/>
            <a:ext cx="5572125" cy="3940175"/>
          </a:xfrm>
          <a:ln/>
        </p:spPr>
        <p:txBody>
          <a:bodyPr anchor="b" anchorCtr="0"/>
          <a:p>
            <a:pPr algn="r" defTabSz="914400">
              <a:buClrTx/>
              <a:buSzTx/>
              <a:buFontTx/>
              <a:buNone/>
            </a:pPr>
            <a:r>
              <a:rPr lang="zh-CN" altLang="en-US" sz="2400" kern="1200" baseline="0">
                <a:latin typeface="+mj-lt"/>
                <a:ea typeface="+mj-ea"/>
                <a:cs typeface="+mj-cs"/>
              </a:rPr>
              <a:t>信念与审美</a:t>
            </a:r>
            <a:r>
              <a:rPr lang="zh-CN" altLang="en-US" sz="2000" kern="1200" baseline="0">
                <a:latin typeface="+mj-lt"/>
                <a:ea typeface="+mj-ea"/>
                <a:cs typeface="+mj-cs"/>
              </a:rPr>
              <a:t> ——</a:t>
            </a:r>
            <a:r>
              <a:rPr lang="zh-CN" altLang="en-US" sz="2800" kern="1200" baseline="0">
                <a:latin typeface="微软雅黑" panose="020B0503020204020204" charset="-122"/>
                <a:ea typeface="微软雅黑" panose="020B0503020204020204" charset="-122"/>
                <a:cs typeface="+mj-cs"/>
              </a:rPr>
              <a:t>彦涵精神</a:t>
            </a: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br>
              <a:rPr lang="zh-CN" altLang="en-US" sz="2000" kern="1200" baseline="0">
                <a:latin typeface="微软雅黑" panose="020B0503020204020204" charset="-122"/>
                <a:ea typeface="微软雅黑" panose="020B0503020204020204" charset="-122"/>
                <a:cs typeface="+mj-cs"/>
              </a:rPr>
            </a:br>
            <a:r>
              <a:rPr lang="zh-CN" altLang="en-US" sz="2000" kern="1200" baseline="0">
                <a:latin typeface="微软雅黑" panose="020B0503020204020204" charset="-122"/>
                <a:ea typeface="微软雅黑" panose="020B0503020204020204" charset="-122"/>
                <a:cs typeface="+mj-cs"/>
              </a:rPr>
              <a:t>     </a:t>
            </a:r>
            <a:r>
              <a:rPr lang="zh-CN" altLang="en-US" sz="1600" kern="1200" baseline="0">
                <a:latin typeface="微软雅黑" panose="020B0503020204020204" charset="-122"/>
                <a:ea typeface="微软雅黑" panose="020B0503020204020204" charset="-122"/>
                <a:cs typeface="+mj-cs"/>
              </a:rPr>
              <a:t>在历史发展的洪流中，始终坚定自己的</a:t>
            </a:r>
            <a:r>
              <a:rPr lang="zh-CN" altLang="en-US" sz="1800" b="1" kern="1200" baseline="0">
                <a:latin typeface="微软雅黑" panose="020B0503020204020204" charset="-122"/>
                <a:ea typeface="微软雅黑" panose="020B0503020204020204" charset="-122"/>
                <a:cs typeface="+mj-cs"/>
              </a:rPr>
              <a:t>革命信念</a:t>
            </a:r>
            <a:r>
              <a:rPr lang="zh-CN" altLang="en-US" sz="1600" kern="1200" baseline="0">
                <a:latin typeface="微软雅黑" panose="020B0503020204020204" charset="-122"/>
                <a:ea typeface="微软雅黑" panose="020B0503020204020204" charset="-122"/>
                <a:cs typeface="+mj-cs"/>
              </a:rPr>
              <a:t>，</a:t>
            </a:r>
            <a:br>
              <a:rPr lang="zh-CN" altLang="en-US" sz="1600" kern="1200" baseline="0">
                <a:latin typeface="微软雅黑" panose="020B0503020204020204" charset="-122"/>
                <a:ea typeface="微软雅黑" panose="020B0503020204020204" charset="-122"/>
                <a:cs typeface="+mj-cs"/>
              </a:rPr>
            </a:br>
            <a:br>
              <a:rPr lang="zh-CN" altLang="en-US" sz="1600" kern="1200" baseline="0">
                <a:latin typeface="微软雅黑" panose="020B0503020204020204" charset="-122"/>
                <a:ea typeface="微软雅黑" panose="020B0503020204020204" charset="-122"/>
                <a:cs typeface="+mj-cs"/>
              </a:rPr>
            </a:br>
            <a:r>
              <a:rPr lang="zh-CN" altLang="en-US" sz="1600" kern="1200" baseline="0">
                <a:latin typeface="微软雅黑" panose="020B0503020204020204" charset="-122"/>
                <a:ea typeface="微软雅黑" panose="020B0503020204020204" charset="-122"/>
                <a:cs typeface="+mj-cs"/>
              </a:rPr>
              <a:t>创造出一大批思想高度与</a:t>
            </a:r>
            <a:r>
              <a:rPr lang="zh-CN" altLang="en-US" sz="1800" b="1" kern="1200" baseline="0">
                <a:latin typeface="微软雅黑" panose="020B0503020204020204" charset="-122"/>
                <a:ea typeface="微软雅黑" panose="020B0503020204020204" charset="-122"/>
                <a:cs typeface="+mj-cs"/>
              </a:rPr>
              <a:t>艺术审美影响深远</a:t>
            </a:r>
            <a:r>
              <a:rPr lang="zh-CN" altLang="en-US" sz="1600" kern="1200" baseline="0">
                <a:latin typeface="微软雅黑" panose="020B0503020204020204" charset="-122"/>
                <a:ea typeface="微软雅黑" panose="020B0503020204020204" charset="-122"/>
                <a:cs typeface="+mj-cs"/>
              </a:rPr>
              <a:t>的优秀的创作。</a:t>
            </a:r>
            <a:br>
              <a:rPr lang="zh-CN" altLang="en-US" sz="1600" kern="1200" baseline="0">
                <a:latin typeface="微软雅黑" panose="020B0503020204020204" charset="-122"/>
                <a:ea typeface="微软雅黑" panose="020B0503020204020204" charset="-122"/>
                <a:cs typeface="+mj-cs"/>
              </a:rPr>
            </a:br>
            <a:br>
              <a:rPr lang="zh-CN" altLang="en-US" sz="1600" kern="1200" baseline="0">
                <a:latin typeface="微软雅黑" panose="020B0503020204020204" charset="-122"/>
                <a:ea typeface="微软雅黑" panose="020B0503020204020204" charset="-122"/>
                <a:cs typeface="+mj-cs"/>
              </a:rPr>
            </a:br>
            <a:r>
              <a:rPr lang="zh-CN" altLang="en-US" sz="1600" kern="1200" baseline="0">
                <a:latin typeface="微软雅黑" panose="020B0503020204020204" charset="-122"/>
                <a:ea typeface="微软雅黑" panose="020B0503020204020204" charset="-122"/>
                <a:cs typeface="+mj-cs"/>
              </a:rPr>
              <a:t>是一位真实的</a:t>
            </a:r>
            <a:r>
              <a:rPr lang="zh-CN" altLang="en-US" sz="1800" b="1" kern="1200" baseline="0">
                <a:latin typeface="微软雅黑" panose="020B0503020204020204" charset="-122"/>
                <a:ea typeface="微软雅黑" panose="020B0503020204020204" charset="-122"/>
                <a:cs typeface="+mj-cs"/>
              </a:rPr>
              <a:t>革命者</a:t>
            </a:r>
            <a:r>
              <a:rPr lang="zh-CN" altLang="en-US" sz="1600" kern="1200" baseline="0">
                <a:latin typeface="微软雅黑" panose="020B0503020204020204" charset="-122"/>
                <a:ea typeface="微软雅黑" panose="020B0503020204020204" charset="-122"/>
                <a:cs typeface="+mj-cs"/>
              </a:rPr>
              <a:t>、艺术家的写照</a:t>
            </a:r>
            <a:r>
              <a:rPr lang="zh-CN" altLang="en-US" sz="2000" kern="1200" baseline="0">
                <a:latin typeface="微软雅黑" panose="020B0503020204020204" charset="-122"/>
                <a:ea typeface="微软雅黑" panose="020B0503020204020204" charset="-122"/>
                <a:cs typeface="+mj-cs"/>
              </a:rPr>
              <a:t>。</a:t>
            </a:r>
            <a:br>
              <a:rPr lang="zh-CN" altLang="en-US" sz="2000" kern="1200" baseline="0">
                <a:latin typeface="+mj-lt"/>
                <a:ea typeface="+mj-ea"/>
                <a:cs typeface="+mj-cs"/>
              </a:rPr>
            </a:br>
            <a:br>
              <a:rPr lang="zh-CN" altLang="en-US" sz="2000" kern="1200" baseline="0">
                <a:latin typeface="+mj-lt"/>
                <a:ea typeface="+mj-ea"/>
                <a:cs typeface="+mj-cs"/>
              </a:rPr>
            </a:br>
            <a:br>
              <a:rPr lang="zh-CN" altLang="en-US" sz="2000" kern="1200" baseline="0">
                <a:latin typeface="+mj-lt"/>
                <a:ea typeface="+mj-ea"/>
                <a:cs typeface="+mj-cs"/>
              </a:rPr>
            </a:br>
            <a:br>
              <a:rPr lang="zh-CN" altLang="en-US" sz="2000" kern="1200" baseline="0">
                <a:latin typeface="+mj-lt"/>
                <a:ea typeface="+mj-ea"/>
                <a:cs typeface="+mj-cs"/>
              </a:rPr>
            </a:br>
            <a:br>
              <a:rPr lang="zh-CN" altLang="en-US" sz="2000" kern="1200" baseline="0">
                <a:latin typeface="+mj-lt"/>
                <a:ea typeface="+mj-ea"/>
                <a:cs typeface="+mj-cs"/>
              </a:rPr>
            </a:br>
            <a:endParaRPr lang="zh-CN" altLang="en-US" sz="2000" kern="1200" baseline="0">
              <a:latin typeface="+mj-lt"/>
              <a:ea typeface="+mj-ea"/>
              <a:cs typeface="+mj-cs"/>
            </a:endParaRPr>
          </a:p>
        </p:txBody>
      </p:sp>
      <p:sp>
        <p:nvSpPr>
          <p:cNvPr id="52227" name="副标题 2"/>
          <p:cNvSpPr>
            <a:spLocks noGrp="1"/>
          </p:cNvSpPr>
          <p:nvPr>
            <p:ph type="subTitle" idx="1"/>
          </p:nvPr>
        </p:nvSpPr>
        <p:spPr>
          <a:xfrm>
            <a:off x="1143000" y="4649788"/>
            <a:ext cx="6858000" cy="1960562"/>
          </a:xfrm>
          <a:ln/>
        </p:spPr>
        <p:txBody>
          <a:bodyPr anchor="t" anchorCtr="0"/>
          <a:p>
            <a:pPr defTabSz="914400">
              <a:buClrTx/>
              <a:buSzTx/>
              <a:buFontTx/>
            </a:pPr>
            <a:endParaRPr lang="zh-CN" altLang="en-US" kern="1200" baseline="0">
              <a:latin typeface="+mn-lt"/>
              <a:ea typeface="+mn-ea"/>
              <a:cs typeface="+mn-cs"/>
            </a:endParaRPr>
          </a:p>
        </p:txBody>
      </p:sp>
      <p:pic>
        <p:nvPicPr>
          <p:cNvPr id="52228" name="图片 3" descr="人民艺术家 彦涵"/>
          <p:cNvPicPr>
            <a:picLocks noChangeAspect="1"/>
          </p:cNvPicPr>
          <p:nvPr/>
        </p:nvPicPr>
        <p:blipFill>
          <a:blip r:embed="rId1"/>
          <a:stretch>
            <a:fillRect/>
          </a:stretch>
        </p:blipFill>
        <p:spPr>
          <a:xfrm>
            <a:off x="0" y="0"/>
            <a:ext cx="3594100" cy="4600575"/>
          </a:xfrm>
          <a:prstGeom prst="rect">
            <a:avLst/>
          </a:prstGeom>
          <a:noFill/>
          <a:ln w="9525">
            <a:noFill/>
          </a:ln>
        </p:spPr>
      </p:pic>
      <p:pic>
        <p:nvPicPr>
          <p:cNvPr id="52229" name="图片 4" descr="彦涵先生诞辰100周年的展览（部分历史资料） (2)"/>
          <p:cNvPicPr>
            <a:picLocks noChangeAspect="1"/>
          </p:cNvPicPr>
          <p:nvPr/>
        </p:nvPicPr>
        <p:blipFill>
          <a:blip r:embed="rId2"/>
          <a:stretch>
            <a:fillRect/>
          </a:stretch>
        </p:blipFill>
        <p:spPr>
          <a:xfrm>
            <a:off x="6175375" y="4587875"/>
            <a:ext cx="3025775" cy="2276475"/>
          </a:xfrm>
          <a:prstGeom prst="rect">
            <a:avLst/>
          </a:prstGeom>
          <a:noFill/>
          <a:ln w="9525">
            <a:noFill/>
          </a:ln>
        </p:spPr>
      </p:pic>
      <p:pic>
        <p:nvPicPr>
          <p:cNvPr id="52230" name="图片 5" descr="彦涵先生诞辰100周年的展览（部分历史资料） (3)"/>
          <p:cNvPicPr>
            <a:picLocks noChangeAspect="1"/>
          </p:cNvPicPr>
          <p:nvPr/>
        </p:nvPicPr>
        <p:blipFill>
          <a:blip r:embed="rId3"/>
          <a:stretch>
            <a:fillRect/>
          </a:stretch>
        </p:blipFill>
        <p:spPr>
          <a:xfrm>
            <a:off x="0" y="4587875"/>
            <a:ext cx="3035300" cy="2276475"/>
          </a:xfrm>
          <a:prstGeom prst="rect">
            <a:avLst/>
          </a:prstGeom>
          <a:noFill/>
          <a:ln w="9525">
            <a:noFill/>
          </a:ln>
        </p:spPr>
      </p:pic>
      <p:pic>
        <p:nvPicPr>
          <p:cNvPr id="52231" name="图片 6" descr="彦涵先生诞辰100周年的展览（部分历史资料） (4)"/>
          <p:cNvPicPr>
            <a:picLocks noChangeAspect="1"/>
          </p:cNvPicPr>
          <p:nvPr/>
        </p:nvPicPr>
        <p:blipFill>
          <a:blip r:embed="rId4"/>
          <a:stretch>
            <a:fillRect/>
          </a:stretch>
        </p:blipFill>
        <p:spPr>
          <a:xfrm>
            <a:off x="2994025" y="4587875"/>
            <a:ext cx="3181350" cy="2332038"/>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3250" name="标题 1"/>
          <p:cNvSpPr>
            <a:spLocks noGrp="1"/>
          </p:cNvSpPr>
          <p:nvPr>
            <p:ph type="title"/>
          </p:nvPr>
        </p:nvSpPr>
        <p:spPr>
          <a:xfrm>
            <a:off x="4530725" y="238125"/>
            <a:ext cx="1936750" cy="6399213"/>
          </a:xfrm>
          <a:ln/>
        </p:spPr>
        <p:txBody>
          <a:bodyPr anchor="ctr" anchorCtr="0"/>
          <a:p>
            <a:r>
              <a:rPr lang="zh-CN" altLang="en-US" sz="1800"/>
              <a:t>信念与审美 ——</a:t>
            </a:r>
            <a:r>
              <a:rPr lang="zh-CN" altLang="en-US" sz="2000">
                <a:latin typeface="微软雅黑" panose="020B0503020204020204" charset="-122"/>
                <a:ea typeface="微软雅黑" panose="020B0503020204020204" charset="-122"/>
              </a:rPr>
              <a:t>彦涵精神</a:t>
            </a:r>
            <a:br>
              <a:rPr lang="zh-CN" altLang="en-US" sz="2000">
                <a:latin typeface="微软雅黑" panose="020B0503020204020204" charset="-122"/>
                <a:ea typeface="微软雅黑" panose="020B0503020204020204" charset="-122"/>
              </a:rPr>
            </a:br>
            <a:br>
              <a:rPr lang="zh-CN" altLang="en-US" sz="2000"/>
            </a:br>
            <a:br>
              <a:rPr lang="zh-CN" altLang="en-US" sz="2000"/>
            </a:br>
            <a:endParaRPr lang="zh-CN" altLang="en-US" sz="2000"/>
          </a:p>
        </p:txBody>
      </p:sp>
      <p:pic>
        <p:nvPicPr>
          <p:cNvPr id="53251" name="内容占位符 3" descr="《不怕走独木桥》书法 彦涵创作 2005年"/>
          <p:cNvPicPr>
            <a:picLocks noGrp="1" noChangeAspect="1"/>
          </p:cNvPicPr>
          <p:nvPr>
            <p:ph idx="1"/>
          </p:nvPr>
        </p:nvPicPr>
        <p:blipFill>
          <a:blip r:embed="rId1"/>
          <a:stretch>
            <a:fillRect/>
          </a:stretch>
        </p:blipFill>
        <p:spPr>
          <a:xfrm>
            <a:off x="0" y="0"/>
            <a:ext cx="4371975" cy="6854825"/>
          </a:xfrm>
          <a:ln/>
        </p:spPr>
      </p:pic>
      <p:pic>
        <p:nvPicPr>
          <p:cNvPr id="53252" name="图片 4" descr="《绘画作品要有内在力度，要有丰厚的内容，切不可仅限于表现的再现。》书法 彦涵创作 2005年"/>
          <p:cNvPicPr>
            <a:picLocks noChangeAspect="1"/>
          </p:cNvPicPr>
          <p:nvPr/>
        </p:nvPicPr>
        <p:blipFill>
          <a:blip r:embed="rId2"/>
          <a:stretch>
            <a:fillRect/>
          </a:stretch>
        </p:blipFill>
        <p:spPr>
          <a:xfrm>
            <a:off x="6626225" y="15875"/>
            <a:ext cx="2517775" cy="6842125"/>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7170" name="标题 1"/>
          <p:cNvSpPr>
            <a:spLocks noGrp="1"/>
          </p:cNvSpPr>
          <p:nvPr>
            <p:ph type="title"/>
          </p:nvPr>
        </p:nvSpPr>
        <p:spPr>
          <a:ln/>
        </p:spPr>
        <p:txBody>
          <a:bodyPr anchor="ctr" anchorCtr="0"/>
          <a:p>
            <a:pPr algn="r"/>
            <a:r>
              <a:rPr lang="zh-CN" altLang="en-US" sz="1800">
                <a:latin typeface="微软雅黑" panose="020B0503020204020204" charset="-122"/>
                <a:ea typeface="微软雅黑" panose="020B0503020204020204" charset="-122"/>
              </a:rPr>
              <a:t>信念与审美 ——</a:t>
            </a:r>
            <a:r>
              <a:rPr lang="zh-CN" altLang="en-US" sz="2800" b="1"/>
              <a:t>彦涵精神</a:t>
            </a:r>
            <a:endParaRPr lang="zh-CN" altLang="en-US" sz="2800" b="1"/>
          </a:p>
        </p:txBody>
      </p:sp>
      <p:sp>
        <p:nvSpPr>
          <p:cNvPr id="3" name="内容占位符 2"/>
          <p:cNvSpPr>
            <a:spLocks noGrp="1"/>
          </p:cNvSpPr>
          <p:nvPr>
            <p:ph idx="1"/>
          </p:nvPr>
        </p:nvSpPr>
        <p:spPr>
          <a:xfrm>
            <a:off x="352425" y="3771900"/>
            <a:ext cx="8601075" cy="2420938"/>
          </a:xfrm>
        </p:spPr>
        <p:txBody>
          <a:bodyPr/>
          <a:p>
            <a:pPr marL="0" marR="0" indent="0" algn="l" defTabSz="914400" rtl="0" eaLnBrk="1" fontAlgn="base" latinLnBrk="0" hangingPunct="1">
              <a:lnSpc>
                <a:spcPct val="100000"/>
              </a:lnSpc>
              <a:spcBef>
                <a:spcPct val="20000"/>
              </a:spcBef>
              <a:spcAft>
                <a:spcPct val="0"/>
              </a:spcAft>
              <a:buClrTx/>
              <a:buSzTx/>
              <a:buFontTx/>
              <a:buNone/>
            </a:pPr>
            <a:r>
              <a:rPr kumimoji="0" lang="zh-CN" altLang="en-US" sz="2000" b="0" i="0" u="none" strike="noStrike" kern="1200" cap="none" spc="0" normalizeH="0" baseline="0" noProof="1">
                <a:solidFill>
                  <a:schemeClr val="tx1"/>
                </a:solidFill>
                <a:latin typeface="+mn-lt"/>
                <a:ea typeface="+mn-ea"/>
                <a:cs typeface="+mn-cs"/>
              </a:rPr>
              <a:t>      当“</a:t>
            </a:r>
            <a:r>
              <a:rPr kumimoji="0" lang="zh-CN" altLang="en-US" sz="2000" b="0" i="0" u="none" strike="noStrike" kern="1200" cap="none" spc="0" normalizeH="0" baseline="0" noProof="1">
                <a:solidFill>
                  <a:schemeClr val="tx1"/>
                </a:solidFill>
                <a:latin typeface="微软雅黑" panose="020B0503020204020204" charset="-122"/>
                <a:ea typeface="微软雅黑" panose="020B0503020204020204" charset="-122"/>
                <a:cs typeface="微软雅黑" panose="020B0503020204020204" charset="-122"/>
              </a:rPr>
              <a:t>彦涵与卢鸿基、罗工柳、杨筠、王文秋等人……听到中共代表徐特立的报告</a:t>
            </a:r>
            <a:r>
              <a:rPr kumimoji="0" lang="zh-CN" altLang="en-US" sz="2000" b="0" i="0" u="none" strike="noStrike" kern="1200" cap="none" spc="0" normalizeH="0" baseline="0" noProof="1">
                <a:solidFill>
                  <a:schemeClr val="tx1"/>
                </a:solidFill>
                <a:latin typeface="+mn-lt"/>
                <a:ea typeface="+mn-ea"/>
                <a:cs typeface="+mn-cs"/>
              </a:rPr>
              <a:t>” 。更坚定他的革命信仰。1938年的夏天，二十二岁的彦涵怀着革命的理想与信念，转辗西安，奔赴延安。他在留在杭州国立艺专同学毕业的赠言中的那段话，揭示其思考的深度：“</a:t>
            </a:r>
            <a:r>
              <a:rPr kumimoji="0" lang="zh-CN" altLang="en-US" sz="2000" b="0" i="0" u="none" strike="noStrike" kern="1200" cap="none" spc="0" normalizeH="0" baseline="0" noProof="1">
                <a:solidFill>
                  <a:schemeClr val="tx1"/>
                </a:solidFill>
                <a:latin typeface="微软雅黑" panose="020B0503020204020204" charset="-122"/>
                <a:ea typeface="微软雅黑" panose="020B0503020204020204" charset="-122"/>
                <a:cs typeface="+mn-cs"/>
              </a:rPr>
              <a:t>我的人生是从另外一种环境养成，我的意识也是从那里获得的。因为人类是有生命的机体，所以，我的眼睛常常晗注在渺茫前方，可是我的作求，依然蒙蔽在那中间</a:t>
            </a:r>
            <a:r>
              <a:rPr kumimoji="0" lang="zh-CN" altLang="en-US" sz="2000" b="0" i="0" u="none" strike="noStrike" kern="1200" cap="none" spc="0" normalizeH="0" baseline="0" noProof="1">
                <a:solidFill>
                  <a:schemeClr val="tx1"/>
                </a:solidFill>
                <a:latin typeface="+mn-lt"/>
                <a:ea typeface="+mn-ea"/>
                <a:cs typeface="+mn-cs"/>
              </a:rPr>
              <a:t>。”</a:t>
            </a:r>
            <a:endParaRPr kumimoji="0" lang="zh-CN" altLang="en-US" sz="2000"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zh-CN" altLang="en-US" sz="2000" b="0" i="0" u="none" strike="noStrike" kern="1200" cap="none" spc="0" normalizeH="0" baseline="0" noProof="1">
              <a:solidFill>
                <a:schemeClr val="tx1"/>
              </a:solidFill>
              <a:latin typeface="+mn-lt"/>
              <a:ea typeface="+mn-ea"/>
              <a:cs typeface="+mn-cs"/>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4274"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54275" name="副标题 2"/>
          <p:cNvSpPr>
            <a:spLocks noGrp="1"/>
          </p:cNvSpPr>
          <p:nvPr>
            <p:ph type="subTitle" idx="1"/>
          </p:nvPr>
        </p:nvSpPr>
        <p:spPr>
          <a:xfrm>
            <a:off x="7893050" y="201613"/>
            <a:ext cx="1136650" cy="6399212"/>
          </a:xfrm>
          <a:ln/>
        </p:spPr>
        <p:txBody>
          <a:bodyPr anchor="t" anchorCtr="0"/>
          <a:p>
            <a:pPr defTabSz="914400">
              <a:buClrTx/>
              <a:buSzTx/>
              <a:buFontTx/>
            </a:pPr>
            <a:r>
              <a:rPr lang="zh-CN" altLang="en-US" b="1" kern="1200" baseline="0">
                <a:latin typeface="+mn-lt"/>
                <a:ea typeface="+mn-ea"/>
                <a:cs typeface="+mn-cs"/>
              </a:rPr>
              <a:t>《向大海握手》</a:t>
            </a:r>
            <a:endParaRPr lang="zh-CN" altLang="en-US" b="1" kern="1200" baseline="0">
              <a:latin typeface="+mn-lt"/>
              <a:ea typeface="+mn-ea"/>
              <a:cs typeface="+mn-cs"/>
            </a:endParaRPr>
          </a:p>
          <a:p>
            <a:pPr defTabSz="914400">
              <a:buClrTx/>
              <a:buSzTx/>
              <a:buFontTx/>
            </a:pPr>
            <a:endParaRPr lang="zh-CN" altLang="en-US" kern="1200" baseline="0">
              <a:latin typeface="+mn-lt"/>
              <a:ea typeface="+mn-ea"/>
              <a:cs typeface="+mn-cs"/>
            </a:endParaRPr>
          </a:p>
          <a:p>
            <a:pPr defTabSz="914400">
              <a:buClrTx/>
              <a:buSzTx/>
              <a:buFontTx/>
            </a:pPr>
            <a:r>
              <a:rPr lang="zh-CN" altLang="en-US" sz="1600" kern="1200" baseline="0">
                <a:latin typeface="微软雅黑" panose="020B0503020204020204" charset="-122"/>
                <a:ea typeface="微软雅黑" panose="020B0503020204020204" charset="-122"/>
                <a:cs typeface="+mn-cs"/>
              </a:rPr>
              <a:t>彦涵</a:t>
            </a:r>
            <a:endParaRPr lang="zh-CN" altLang="en-US" sz="1600" kern="1200" baseline="0">
              <a:latin typeface="微软雅黑" panose="020B0503020204020204" charset="-122"/>
              <a:ea typeface="微软雅黑" panose="020B0503020204020204" charset="-122"/>
              <a:cs typeface="+mn-cs"/>
            </a:endParaRPr>
          </a:p>
          <a:p>
            <a:pPr defTabSz="914400">
              <a:buClrTx/>
              <a:buSzTx/>
              <a:buFontTx/>
            </a:pPr>
            <a:r>
              <a:rPr lang="zh-CN" altLang="en-US" sz="1400" kern="1200" baseline="0">
                <a:latin typeface="+mn-lt"/>
                <a:ea typeface="+mn-ea"/>
                <a:cs typeface="+mn-cs"/>
              </a:rPr>
              <a:t>创作 1982</a:t>
            </a:r>
            <a:endParaRPr lang="zh-CN" altLang="en-US" sz="1400" kern="1200" baseline="0">
              <a:latin typeface="+mn-lt"/>
              <a:ea typeface="+mn-ea"/>
              <a:cs typeface="+mn-cs"/>
            </a:endParaRPr>
          </a:p>
        </p:txBody>
      </p:sp>
      <p:pic>
        <p:nvPicPr>
          <p:cNvPr id="54276" name="图片 4" descr="《向大海握手》彦涵创作 1982年"/>
          <p:cNvPicPr>
            <a:picLocks noChangeAspect="1"/>
          </p:cNvPicPr>
          <p:nvPr/>
        </p:nvPicPr>
        <p:blipFill>
          <a:blip r:embed="rId1"/>
          <a:stretch>
            <a:fillRect/>
          </a:stretch>
        </p:blipFill>
        <p:spPr>
          <a:xfrm>
            <a:off x="0" y="-1587"/>
            <a:ext cx="7891463" cy="6859587"/>
          </a:xfrm>
          <a:prstGeom prst="rect">
            <a:avLst/>
          </a:prstGeom>
          <a:noFill/>
          <a:ln w="9525">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5298" name="标题 1"/>
          <p:cNvSpPr>
            <a:spLocks noGrp="1"/>
          </p:cNvSpPr>
          <p:nvPr>
            <p:ph type="title"/>
          </p:nvPr>
        </p:nvSpPr>
        <p:spPr>
          <a:xfrm>
            <a:off x="8213725" y="-522287"/>
            <a:ext cx="1066800" cy="2636837"/>
          </a:xfrm>
          <a:ln/>
        </p:spPr>
        <p:txBody>
          <a:bodyPr anchor="ctr" anchorCtr="0"/>
          <a:p>
            <a:r>
              <a:rPr lang="zh-CN" altLang="en-US" sz="2000" b="1"/>
              <a:t>《春潮》 </a:t>
            </a:r>
            <a:br>
              <a:rPr lang="zh-CN" altLang="en-US" sz="2000" b="1"/>
            </a:br>
            <a:br>
              <a:rPr lang="zh-CN" altLang="en-US" sz="2000"/>
            </a:br>
            <a:r>
              <a:rPr lang="zh-CN" altLang="en-US" sz="1600">
                <a:latin typeface="微软雅黑" panose="020B0503020204020204" charset="-122"/>
                <a:ea typeface="微软雅黑" panose="020B0503020204020204" charset="-122"/>
              </a:rPr>
              <a:t>彦涵</a:t>
            </a:r>
            <a:br>
              <a:rPr lang="zh-CN" altLang="en-US" sz="1600">
                <a:latin typeface="微软雅黑" panose="020B0503020204020204" charset="-122"/>
                <a:ea typeface="微软雅黑" panose="020B0503020204020204" charset="-122"/>
              </a:rPr>
            </a:br>
            <a:r>
              <a:rPr lang="zh-CN" altLang="en-US" sz="1400"/>
              <a:t>创作 1978</a:t>
            </a:r>
            <a:endParaRPr lang="zh-CN" altLang="en-US" sz="1400"/>
          </a:p>
        </p:txBody>
      </p:sp>
      <p:pic>
        <p:nvPicPr>
          <p:cNvPr id="55299" name="内容占位符 3" descr="《春潮》 彦涵创作 1978年"/>
          <p:cNvPicPr>
            <a:picLocks noGrp="1" noChangeAspect="1"/>
          </p:cNvPicPr>
          <p:nvPr>
            <p:ph idx="1"/>
          </p:nvPr>
        </p:nvPicPr>
        <p:blipFill>
          <a:blip r:embed="rId1"/>
          <a:stretch>
            <a:fillRect/>
          </a:stretch>
        </p:blipFill>
        <p:spPr>
          <a:xfrm>
            <a:off x="61913" y="-11112"/>
            <a:ext cx="8296275" cy="6880225"/>
          </a:xfrm>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6322" name="标题 1"/>
          <p:cNvSpPr>
            <a:spLocks noGrp="1"/>
          </p:cNvSpPr>
          <p:nvPr>
            <p:ph type="title"/>
          </p:nvPr>
        </p:nvSpPr>
        <p:spPr>
          <a:xfrm>
            <a:off x="7956550" y="0"/>
            <a:ext cx="1187450" cy="2033588"/>
          </a:xfrm>
          <a:ln/>
        </p:spPr>
        <p:txBody>
          <a:bodyPr anchor="ctr" anchorCtr="0"/>
          <a:p>
            <a:r>
              <a:rPr lang="zh-CN" altLang="en-US" sz="2400"/>
              <a:t>《海豹》 </a:t>
            </a:r>
            <a:br>
              <a:rPr lang="zh-CN" altLang="en-US" sz="2400"/>
            </a:br>
            <a:br>
              <a:rPr lang="zh-CN" altLang="en-US" sz="2400"/>
            </a:br>
            <a:r>
              <a:rPr lang="zh-CN" altLang="en-US" sz="1600">
                <a:latin typeface="微软雅黑" panose="020B0503020204020204" charset="-122"/>
                <a:ea typeface="微软雅黑" panose="020B0503020204020204" charset="-122"/>
              </a:rPr>
              <a:t>彦涵</a:t>
            </a:r>
            <a:br>
              <a:rPr lang="zh-CN" altLang="en-US" sz="1600">
                <a:latin typeface="微软雅黑" panose="020B0503020204020204" charset="-122"/>
                <a:ea typeface="微软雅黑" panose="020B0503020204020204" charset="-122"/>
              </a:rPr>
            </a:br>
            <a:r>
              <a:rPr lang="zh-CN" altLang="en-US" sz="1400">
                <a:latin typeface="微软雅黑" panose="020B0503020204020204" charset="-122"/>
                <a:ea typeface="微软雅黑" panose="020B0503020204020204" charset="-122"/>
              </a:rPr>
              <a:t>创作</a:t>
            </a:r>
            <a:r>
              <a:rPr lang="zh-CN" altLang="en-US" sz="1600">
                <a:latin typeface="微软雅黑" panose="020B0503020204020204" charset="-122"/>
                <a:ea typeface="微软雅黑" panose="020B0503020204020204" charset="-122"/>
              </a:rPr>
              <a:t> </a:t>
            </a:r>
            <a:r>
              <a:rPr lang="zh-CN" altLang="en-US" sz="1400"/>
              <a:t>1982</a:t>
            </a:r>
            <a:endParaRPr lang="zh-CN" altLang="en-US" sz="1400"/>
          </a:p>
        </p:txBody>
      </p:sp>
      <p:pic>
        <p:nvPicPr>
          <p:cNvPr id="56323" name="内容占位符 3" descr="《海豹》 彦涵创作 1982年"/>
          <p:cNvPicPr>
            <a:picLocks noGrp="1" noChangeAspect="1"/>
          </p:cNvPicPr>
          <p:nvPr>
            <p:ph idx="1"/>
          </p:nvPr>
        </p:nvPicPr>
        <p:blipFill>
          <a:blip r:embed="rId1"/>
          <a:stretch>
            <a:fillRect/>
          </a:stretch>
        </p:blipFill>
        <p:spPr>
          <a:xfrm>
            <a:off x="0" y="0"/>
            <a:ext cx="8067675" cy="6845300"/>
          </a:xfrm>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5"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57346"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57347" name="图片 3" descr="彦涵先生 在油画创作中"/>
          <p:cNvPicPr>
            <a:picLocks noChangeAspect="1"/>
          </p:cNvPicPr>
          <p:nvPr/>
        </p:nvPicPr>
        <p:blipFill>
          <a:blip r:embed="rId1"/>
          <a:stretch>
            <a:fillRect/>
          </a:stretch>
        </p:blipFill>
        <p:spPr>
          <a:xfrm>
            <a:off x="0" y="0"/>
            <a:ext cx="9155113" cy="6858000"/>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58370"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58371"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58372" name="图片 3" descr="彦涵的油画 (2)"/>
          <p:cNvPicPr>
            <a:picLocks noChangeAspect="1"/>
          </p:cNvPicPr>
          <p:nvPr/>
        </p:nvPicPr>
        <p:blipFill>
          <a:blip r:embed="rId1"/>
          <a:stretch>
            <a:fillRect/>
          </a:stretch>
        </p:blipFill>
        <p:spPr>
          <a:xfrm>
            <a:off x="1600200" y="3175"/>
            <a:ext cx="5943600" cy="6854825"/>
          </a:xfrm>
          <a:prstGeom prst="rect">
            <a:avLst/>
          </a:prstGeom>
          <a:noFill/>
          <a:ln w="9525">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59394" name="标题 1"/>
          <p:cNvSpPr>
            <a:spLocks noGrp="1"/>
          </p:cNvSpPr>
          <p:nvPr>
            <p:ph type="title"/>
          </p:nvPr>
        </p:nvSpPr>
        <p:spPr>
          <a:xfrm>
            <a:off x="6467475" y="3617913"/>
            <a:ext cx="2401888" cy="531812"/>
          </a:xfrm>
          <a:ln/>
        </p:spPr>
        <p:txBody>
          <a:bodyPr anchor="ctr" anchorCtr="0"/>
          <a:p>
            <a:endParaRPr lang="zh-CN" altLang="en-US"/>
          </a:p>
        </p:txBody>
      </p:sp>
      <p:sp>
        <p:nvSpPr>
          <p:cNvPr id="59395" name="内容占位符 4"/>
          <p:cNvSpPr>
            <a:spLocks noGrp="1"/>
          </p:cNvSpPr>
          <p:nvPr>
            <p:ph idx="1"/>
          </p:nvPr>
        </p:nvSpPr>
        <p:spPr>
          <a:xfrm>
            <a:off x="5172075" y="4629150"/>
            <a:ext cx="3792538" cy="1792288"/>
          </a:xfrm>
          <a:ln/>
        </p:spPr>
        <p:txBody>
          <a:bodyPr anchor="t" anchorCtr="0"/>
          <a:p>
            <a:pPr marL="0" indent="0">
              <a:buNone/>
            </a:pPr>
            <a:r>
              <a:rPr lang="zh-CN" altLang="en-US" sz="3600" b="1"/>
              <a:t>彦涵</a:t>
            </a:r>
            <a:r>
              <a:rPr lang="zh-CN" altLang="en-US" sz="3600"/>
              <a:t> </a:t>
            </a:r>
            <a:r>
              <a:rPr lang="zh-CN" altLang="en-US" sz="2400"/>
              <a:t>晚年的‘</a:t>
            </a:r>
            <a:r>
              <a:rPr lang="zh-CN" altLang="en-US" sz="2400">
                <a:latin typeface="微软雅黑" panose="020B0503020204020204" charset="-122"/>
                <a:ea typeface="微软雅黑" panose="020B0503020204020204" charset="-122"/>
              </a:rPr>
              <a:t>艺术本源</a:t>
            </a:r>
            <a:r>
              <a:rPr lang="zh-CN" altLang="en-US" sz="2400"/>
              <a:t>’创作中更加体现出这一点（艺术造型能力和现代绘画表现能力的通融变化）。</a:t>
            </a:r>
            <a:endParaRPr lang="zh-CN" altLang="en-US" sz="2400"/>
          </a:p>
        </p:txBody>
      </p:sp>
      <p:pic>
        <p:nvPicPr>
          <p:cNvPr id="59396" name="图片 5" descr="《冰冷的窗户》油画 彦涵创作 2007年"/>
          <p:cNvPicPr>
            <a:picLocks noChangeAspect="1"/>
          </p:cNvPicPr>
          <p:nvPr/>
        </p:nvPicPr>
        <p:blipFill>
          <a:blip r:embed="rId1"/>
          <a:stretch>
            <a:fillRect/>
          </a:stretch>
        </p:blipFill>
        <p:spPr>
          <a:xfrm>
            <a:off x="0" y="0"/>
            <a:ext cx="2428875" cy="2051050"/>
          </a:xfrm>
          <a:prstGeom prst="rect">
            <a:avLst/>
          </a:prstGeom>
          <a:noFill/>
          <a:ln w="9525">
            <a:noFill/>
          </a:ln>
        </p:spPr>
      </p:pic>
      <p:pic>
        <p:nvPicPr>
          <p:cNvPr id="59397" name="图片 6" descr="《坍塌的墙》油画 彦涵创作 2002年"/>
          <p:cNvPicPr>
            <a:picLocks noChangeAspect="1"/>
          </p:cNvPicPr>
          <p:nvPr/>
        </p:nvPicPr>
        <p:blipFill>
          <a:blip r:embed="rId2"/>
          <a:stretch>
            <a:fillRect/>
          </a:stretch>
        </p:blipFill>
        <p:spPr>
          <a:xfrm>
            <a:off x="-100012" y="2209800"/>
            <a:ext cx="3957637" cy="4648200"/>
          </a:xfrm>
          <a:prstGeom prst="rect">
            <a:avLst/>
          </a:prstGeom>
          <a:noFill/>
          <a:ln w="9525">
            <a:noFill/>
          </a:ln>
        </p:spPr>
      </p:pic>
      <p:pic>
        <p:nvPicPr>
          <p:cNvPr id="59398" name="图片 8" descr="《天尺》油画 彦涵创作 2005年"/>
          <p:cNvPicPr>
            <a:picLocks noChangeAspect="1"/>
          </p:cNvPicPr>
          <p:nvPr/>
        </p:nvPicPr>
        <p:blipFill>
          <a:blip r:embed="rId3"/>
          <a:stretch>
            <a:fillRect/>
          </a:stretch>
        </p:blipFill>
        <p:spPr>
          <a:xfrm>
            <a:off x="2522538" y="0"/>
            <a:ext cx="2043112" cy="2022475"/>
          </a:xfrm>
          <a:prstGeom prst="rect">
            <a:avLst/>
          </a:prstGeom>
          <a:noFill/>
          <a:ln w="9525">
            <a:noFill/>
          </a:ln>
        </p:spPr>
      </p:pic>
      <p:pic>
        <p:nvPicPr>
          <p:cNvPr id="59399" name="图片 9" descr="彦涵创作的油画（2004 年）"/>
          <p:cNvPicPr>
            <a:picLocks noChangeAspect="1"/>
          </p:cNvPicPr>
          <p:nvPr/>
        </p:nvPicPr>
        <p:blipFill>
          <a:blip r:embed="rId4"/>
          <a:stretch>
            <a:fillRect/>
          </a:stretch>
        </p:blipFill>
        <p:spPr>
          <a:xfrm>
            <a:off x="4708525" y="0"/>
            <a:ext cx="4435475" cy="3424238"/>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7" name="标题 1"/>
          <p:cNvSpPr>
            <a:spLocks noGrp="1"/>
          </p:cNvSpPr>
          <p:nvPr>
            <p:ph type="title"/>
          </p:nvPr>
        </p:nvSpPr>
        <p:spPr>
          <a:xfrm>
            <a:off x="7443788" y="274638"/>
            <a:ext cx="1633537" cy="5629275"/>
          </a:xfrm>
          <a:ln/>
        </p:spPr>
        <p:txBody>
          <a:bodyPr anchor="ctr" anchorCtr="0"/>
          <a:p>
            <a:r>
              <a:rPr lang="zh-CN" altLang="en-US" sz="1600"/>
              <a:t>信念与审美 </a:t>
            </a:r>
            <a:br>
              <a:rPr lang="zh-CN" altLang="en-US" sz="1600"/>
            </a:br>
            <a:r>
              <a:rPr lang="zh-CN" altLang="en-US" sz="1600"/>
              <a:t>——</a:t>
            </a:r>
            <a:r>
              <a:rPr lang="zh-CN" altLang="en-US" sz="1600">
                <a:latin typeface="微软雅黑" panose="020B0503020204020204" charset="-122"/>
                <a:ea typeface="微软雅黑" panose="020B0503020204020204" charset="-122"/>
              </a:rPr>
              <a:t>彦涵精神</a:t>
            </a:r>
            <a:br>
              <a:rPr lang="zh-CN" altLang="en-US" sz="1600">
                <a:latin typeface="微软雅黑" panose="020B0503020204020204" charset="-122"/>
                <a:ea typeface="微软雅黑" panose="020B0503020204020204" charset="-122"/>
              </a:rPr>
            </a:br>
            <a:br>
              <a:rPr lang="zh-CN" altLang="en-US">
                <a:latin typeface="微软雅黑" panose="020B0503020204020204" charset="-122"/>
                <a:ea typeface="微软雅黑" panose="020B0503020204020204" charset="-122"/>
              </a:rPr>
            </a:br>
            <a:endParaRPr lang="zh-CN" altLang="en-US">
              <a:latin typeface="微软雅黑" panose="020B0503020204020204" charset="-122"/>
              <a:ea typeface="微软雅黑" panose="020B0503020204020204" charset="-122"/>
            </a:endParaRPr>
          </a:p>
        </p:txBody>
      </p:sp>
      <p:pic>
        <p:nvPicPr>
          <p:cNvPr id="60418" name="内容占位符 3" descr="彦涵的油画 (1)"/>
          <p:cNvPicPr>
            <a:picLocks noGrp="1" noChangeAspect="1"/>
          </p:cNvPicPr>
          <p:nvPr>
            <p:ph idx="1"/>
          </p:nvPr>
        </p:nvPicPr>
        <p:blipFill>
          <a:blip r:embed="rId1"/>
          <a:stretch>
            <a:fillRect/>
          </a:stretch>
        </p:blipFill>
        <p:spPr>
          <a:xfrm>
            <a:off x="0" y="36513"/>
            <a:ext cx="7443788" cy="6821487"/>
          </a:xfrm>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1442" name="标题 1"/>
          <p:cNvSpPr>
            <a:spLocks noGrp="1"/>
          </p:cNvSpPr>
          <p:nvPr>
            <p:ph type="title"/>
          </p:nvPr>
        </p:nvSpPr>
        <p:spPr>
          <a:xfrm>
            <a:off x="7594600" y="274638"/>
            <a:ext cx="1739900" cy="4705350"/>
          </a:xfrm>
          <a:ln/>
        </p:spPr>
        <p:txBody>
          <a:bodyPr anchor="ctr" anchorCtr="0"/>
          <a:p>
            <a:r>
              <a:rPr lang="zh-CN" altLang="en-US" sz="1600"/>
              <a:t>信念与审美</a:t>
            </a:r>
            <a:br>
              <a:rPr lang="zh-CN" altLang="en-US" sz="1600"/>
            </a:br>
            <a:r>
              <a:rPr lang="zh-CN" altLang="en-US" sz="1600"/>
              <a:t> ——</a:t>
            </a:r>
            <a:r>
              <a:rPr lang="zh-CN" altLang="en-US" sz="1800">
                <a:latin typeface="微软雅黑" panose="020B0503020204020204" charset="-122"/>
                <a:ea typeface="微软雅黑" panose="020B0503020204020204" charset="-122"/>
              </a:rPr>
              <a:t>彦涵精神</a:t>
            </a:r>
            <a:br>
              <a:rPr lang="zh-CN" altLang="en-US" sz="1800"/>
            </a:br>
            <a:br>
              <a:rPr lang="zh-CN" altLang="en-US" sz="1800"/>
            </a:br>
            <a:endParaRPr lang="zh-CN" altLang="en-US" sz="1800"/>
          </a:p>
        </p:txBody>
      </p:sp>
      <p:pic>
        <p:nvPicPr>
          <p:cNvPr id="61443" name="内容占位符 3" descr="《力之美》彦涵创作 1983年"/>
          <p:cNvPicPr>
            <a:picLocks noGrp="1" noChangeAspect="1"/>
          </p:cNvPicPr>
          <p:nvPr>
            <p:ph idx="1"/>
          </p:nvPr>
        </p:nvPicPr>
        <p:blipFill>
          <a:blip r:embed="rId1"/>
          <a:stretch>
            <a:fillRect/>
          </a:stretch>
        </p:blipFill>
        <p:spPr>
          <a:xfrm>
            <a:off x="0" y="7938"/>
            <a:ext cx="7747000" cy="6850062"/>
          </a:xfrm>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2466" name="标题 1"/>
          <p:cNvSpPr>
            <a:spLocks noGrp="1"/>
          </p:cNvSpPr>
          <p:nvPr>
            <p:ph type="title"/>
          </p:nvPr>
        </p:nvSpPr>
        <p:spPr>
          <a:xfrm>
            <a:off x="6800850" y="3371850"/>
            <a:ext cx="2219325" cy="1181100"/>
          </a:xfrm>
          <a:ln/>
        </p:spPr>
        <p:txBody>
          <a:bodyPr anchor="ctr" anchorCtr="0"/>
          <a:p>
            <a:endParaRPr lang="zh-CN" altLang="en-US"/>
          </a:p>
        </p:txBody>
      </p:sp>
      <p:pic>
        <p:nvPicPr>
          <p:cNvPr id="62467" name="内容占位符 3" descr="a789267a5bdc32ad84d72ea7196dde61_3_400_100"/>
          <p:cNvPicPr>
            <a:picLocks noGrp="1" noChangeAspect="1"/>
          </p:cNvPicPr>
          <p:nvPr>
            <p:ph idx="1"/>
          </p:nvPr>
        </p:nvPicPr>
        <p:blipFill>
          <a:blip r:embed="rId1"/>
          <a:stretch>
            <a:fillRect/>
          </a:stretch>
        </p:blipFill>
        <p:spPr>
          <a:xfrm>
            <a:off x="3175" y="0"/>
            <a:ext cx="6518275" cy="6878638"/>
          </a:xfrm>
          <a:ln/>
        </p:spPr>
      </p:pic>
      <p:pic>
        <p:nvPicPr>
          <p:cNvPr id="62468" name="图片 4" descr="20090109174514881-1708819"/>
          <p:cNvPicPr>
            <a:picLocks noChangeAspect="1"/>
          </p:cNvPicPr>
          <p:nvPr/>
        </p:nvPicPr>
        <p:blipFill>
          <a:blip r:embed="rId2"/>
          <a:stretch>
            <a:fillRect/>
          </a:stretch>
        </p:blipFill>
        <p:spPr>
          <a:xfrm flipH="1">
            <a:off x="6521450" y="0"/>
            <a:ext cx="2622550" cy="2990850"/>
          </a:xfrm>
          <a:prstGeom prst="rect">
            <a:avLst/>
          </a:prstGeom>
          <a:noFill/>
          <a:ln w="9525">
            <a:noFill/>
          </a:ln>
        </p:spPr>
      </p:pic>
      <p:pic>
        <p:nvPicPr>
          <p:cNvPr id="62469" name="图片 5" descr="彦涵创作的油画（2004 年）"/>
          <p:cNvPicPr>
            <a:picLocks noChangeAspect="1"/>
          </p:cNvPicPr>
          <p:nvPr/>
        </p:nvPicPr>
        <p:blipFill>
          <a:blip r:embed="rId3"/>
          <a:stretch>
            <a:fillRect/>
          </a:stretch>
        </p:blipFill>
        <p:spPr>
          <a:xfrm>
            <a:off x="6521450" y="4830763"/>
            <a:ext cx="2625725" cy="2027237"/>
          </a:xfrm>
          <a:prstGeom prst="rect">
            <a:avLst/>
          </a:prstGeom>
          <a:noFill/>
          <a:ln w="9525">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3490" name="标题 1"/>
          <p:cNvSpPr>
            <a:spLocks noGrp="1"/>
          </p:cNvSpPr>
          <p:nvPr>
            <p:ph type="title"/>
          </p:nvPr>
        </p:nvSpPr>
        <p:spPr>
          <a:xfrm>
            <a:off x="457200" y="274638"/>
            <a:ext cx="8458200" cy="706437"/>
          </a:xfrm>
          <a:ln/>
        </p:spPr>
        <p:txBody>
          <a:bodyPr anchor="ctr" anchorCtr="0"/>
          <a:p>
            <a:pPr algn="r"/>
            <a:br>
              <a:rPr lang="zh-CN" altLang="en-US" sz="1800"/>
            </a:br>
            <a:br>
              <a:rPr lang="zh-CN" altLang="en-US" sz="1800"/>
            </a:br>
            <a:br>
              <a:rPr lang="zh-CN" altLang="en-US" sz="1800"/>
            </a:br>
            <a:br>
              <a:rPr lang="zh-CN" altLang="en-US" sz="1800"/>
            </a:br>
            <a:r>
              <a:rPr lang="zh-CN" altLang="en-US" sz="1800"/>
              <a:t>   信念与审美 ——</a:t>
            </a:r>
            <a:r>
              <a:rPr lang="zh-CN" altLang="en-US" sz="2000">
                <a:latin typeface="微软雅黑" panose="020B0503020204020204" charset="-122"/>
                <a:ea typeface="微软雅黑" panose="020B0503020204020204" charset="-122"/>
              </a:rPr>
              <a:t>彦涵精神</a:t>
            </a:r>
            <a:br>
              <a:rPr lang="zh-CN" altLang="en-US"/>
            </a:br>
            <a:br>
              <a:rPr lang="zh-CN" altLang="en-US"/>
            </a:br>
            <a:endParaRPr lang="zh-CN" altLang="en-US"/>
          </a:p>
        </p:txBody>
      </p:sp>
      <p:pic>
        <p:nvPicPr>
          <p:cNvPr id="63491" name="内容占位符 3" descr="石刻艺术——观海   （彦涵书法艺术创作）"/>
          <p:cNvPicPr>
            <a:picLocks noGrp="1" noChangeAspect="1"/>
          </p:cNvPicPr>
          <p:nvPr>
            <p:ph idx="1"/>
          </p:nvPr>
        </p:nvPicPr>
        <p:blipFill>
          <a:blip r:embed="rId1"/>
          <a:stretch>
            <a:fillRect/>
          </a:stretch>
        </p:blipFill>
        <p:spPr>
          <a:xfrm>
            <a:off x="863600" y="1074738"/>
            <a:ext cx="7378700" cy="5535612"/>
          </a:xfrm>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8194" name="标题 1"/>
          <p:cNvSpPr>
            <a:spLocks noGrp="1"/>
          </p:cNvSpPr>
          <p:nvPr>
            <p:ph type="ctrTitle"/>
          </p:nvPr>
        </p:nvSpPr>
        <p:spPr>
          <a:xfrm>
            <a:off x="284163" y="185738"/>
            <a:ext cx="8561387" cy="1312862"/>
          </a:xfrm>
          <a:ln/>
        </p:spPr>
        <p:txBody>
          <a:bodyPr anchor="b" anchorCtr="0"/>
          <a:p>
            <a:pPr defTabSz="914400">
              <a:buClrTx/>
              <a:buSzTx/>
              <a:buFontTx/>
              <a:buNone/>
            </a:pPr>
            <a:r>
              <a:rPr lang="zh-CN" altLang="zh-CN" sz="4000" kern="1200" baseline="0">
                <a:latin typeface="微软雅黑" panose="020B0503020204020204" charset="-122"/>
                <a:ea typeface="微软雅黑" panose="020B0503020204020204" charset="-122"/>
                <a:cs typeface="+mj-cs"/>
              </a:rPr>
              <a:t>江苏省立东海师范</a:t>
            </a:r>
            <a:r>
              <a:rPr lang="zh-CN" altLang="zh-CN" sz="2400" kern="1200" baseline="0">
                <a:latin typeface="微软雅黑" panose="020B0503020204020204" charset="-122"/>
                <a:ea typeface="微软雅黑" panose="020B0503020204020204" charset="-122"/>
                <a:cs typeface="+mj-cs"/>
              </a:rPr>
              <a:t>（ 初中部 </a:t>
            </a:r>
            <a:r>
              <a:rPr lang="en-US" altLang="zh-CN" sz="2400" kern="1200" baseline="0">
                <a:latin typeface="微软雅黑" panose="020B0503020204020204" charset="-122"/>
                <a:ea typeface="微软雅黑" panose="020B0503020204020204" charset="-122"/>
                <a:cs typeface="+mj-cs"/>
              </a:rPr>
              <a:t>1931-1935</a:t>
            </a:r>
            <a:r>
              <a:rPr lang="zh-CN" altLang="en-US" sz="2400" kern="1200" baseline="0">
                <a:latin typeface="微软雅黑" panose="020B0503020204020204" charset="-122"/>
                <a:ea typeface="微软雅黑" panose="020B0503020204020204" charset="-122"/>
                <a:cs typeface="+mj-cs"/>
              </a:rPr>
              <a:t>年 </a:t>
            </a:r>
            <a:r>
              <a:rPr lang="zh-CN" altLang="zh-CN" sz="2400" kern="1200" baseline="0">
                <a:latin typeface="微软雅黑" panose="020B0503020204020204" charset="-122"/>
                <a:ea typeface="微软雅黑" panose="020B0503020204020204" charset="-122"/>
                <a:cs typeface="+mj-cs"/>
              </a:rPr>
              <a:t>）</a:t>
            </a:r>
            <a:r>
              <a:rPr lang="zh-CN" altLang="zh-CN" sz="4000" kern="1200" baseline="0">
                <a:latin typeface="微软雅黑" panose="020B0503020204020204" charset="-122"/>
                <a:ea typeface="微软雅黑" panose="020B0503020204020204" charset="-122"/>
                <a:cs typeface="+mj-cs"/>
              </a:rPr>
              <a:t>         学习艺术</a:t>
            </a:r>
            <a:endParaRPr lang="zh-CN" altLang="en-US" sz="4000" kern="1200" baseline="0">
              <a:latin typeface="微软雅黑" panose="020B0503020204020204" charset="-122"/>
              <a:ea typeface="微软雅黑" panose="020B0503020204020204" charset="-122"/>
              <a:cs typeface="+mj-cs"/>
            </a:endParaRPr>
          </a:p>
        </p:txBody>
      </p:sp>
      <p:sp>
        <p:nvSpPr>
          <p:cNvPr id="8195" name="副标题 2"/>
          <p:cNvSpPr>
            <a:spLocks noGrp="1"/>
          </p:cNvSpPr>
          <p:nvPr>
            <p:ph type="subTitle" idx="1"/>
          </p:nvPr>
        </p:nvSpPr>
        <p:spPr>
          <a:xfrm>
            <a:off x="0" y="1841500"/>
            <a:ext cx="9144000" cy="4833938"/>
          </a:xfrm>
          <a:ln/>
        </p:spPr>
        <p:txBody>
          <a:bodyPr anchor="t" anchorCtr="0"/>
          <a:p>
            <a:pPr defTabSz="914400">
              <a:buClrTx/>
              <a:buSzTx/>
              <a:buFontTx/>
            </a:pPr>
            <a:r>
              <a:rPr lang="en-US" altLang="zh-CN" sz="1600" kern="1200" baseline="0">
                <a:latin typeface="+mn-lt"/>
                <a:ea typeface="+mn-ea"/>
                <a:cs typeface="+mn-cs"/>
              </a:rPr>
              <a:t>                                                            </a:t>
            </a:r>
            <a:r>
              <a:rPr lang="zh-CN" altLang="en-US" sz="1600" b="1" kern="1200" baseline="0">
                <a:latin typeface="+mn-lt"/>
                <a:ea typeface="+mn-ea"/>
                <a:cs typeface="+mn-cs"/>
              </a:rPr>
              <a:t>旧时的海州古城 </a:t>
            </a:r>
            <a:r>
              <a:rPr lang="zh-CN" altLang="en-US" sz="1600" kern="1200" baseline="0">
                <a:latin typeface="+mn-lt"/>
                <a:ea typeface="+mn-ea"/>
                <a:cs typeface="+mn-cs"/>
              </a:rPr>
              <a:t>  </a:t>
            </a:r>
            <a:r>
              <a:rPr lang="zh-CN" altLang="en-US" sz="1200" kern="1200" baseline="0">
                <a:latin typeface="微软雅黑" panose="020B0503020204020204" charset="-122"/>
                <a:ea typeface="微软雅黑" panose="020B0503020204020204" charset="-122"/>
                <a:cs typeface="+mn-cs"/>
              </a:rPr>
              <a:t>（ 连云港师范高等专科专科学校  之前的旧址之一 ）</a:t>
            </a:r>
            <a:endParaRPr lang="zh-CN" altLang="en-US" sz="1200" kern="1200" baseline="0">
              <a:latin typeface="微软雅黑" panose="020B0503020204020204" charset="-122"/>
              <a:ea typeface="微软雅黑" panose="020B0503020204020204" charset="-122"/>
              <a:cs typeface="+mn-cs"/>
            </a:endParaRPr>
          </a:p>
        </p:txBody>
      </p:sp>
      <p:pic>
        <p:nvPicPr>
          <p:cNvPr id="8196" name="图片 3" descr="微信图片_20210524134135"/>
          <p:cNvPicPr>
            <a:picLocks noChangeAspect="1"/>
          </p:cNvPicPr>
          <p:nvPr>
            <p:custDataLst>
              <p:tags r:id="rId1"/>
            </p:custDataLst>
          </p:nvPr>
        </p:nvPicPr>
        <p:blipFill>
          <a:blip r:embed="rId2"/>
          <a:stretch>
            <a:fillRect/>
          </a:stretch>
        </p:blipFill>
        <p:spPr>
          <a:xfrm>
            <a:off x="0" y="2273300"/>
            <a:ext cx="9144000" cy="4584700"/>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4514" name="标题 1"/>
          <p:cNvSpPr>
            <a:spLocks noGrp="1"/>
          </p:cNvSpPr>
          <p:nvPr>
            <p:ph type="title"/>
          </p:nvPr>
        </p:nvSpPr>
        <p:spPr>
          <a:ln/>
        </p:spPr>
        <p:txBody>
          <a:bodyPr anchor="ctr" anchorCtr="0"/>
          <a:p>
            <a:endParaRPr lang="zh-CN" altLang="en-US"/>
          </a:p>
        </p:txBody>
      </p:sp>
      <p:pic>
        <p:nvPicPr>
          <p:cNvPr id="64515" name="内容占位符 3" descr="彦涵的雕像"/>
          <p:cNvPicPr>
            <a:picLocks noGrp="1" noChangeAspect="1"/>
          </p:cNvPicPr>
          <p:nvPr>
            <p:ph idx="1"/>
          </p:nvPr>
        </p:nvPicPr>
        <p:blipFill>
          <a:blip r:embed="rId1"/>
          <a:stretch>
            <a:fillRect/>
          </a:stretch>
        </p:blipFill>
        <p:spPr>
          <a:xfrm>
            <a:off x="1993900" y="0"/>
            <a:ext cx="5146675" cy="6862763"/>
          </a:xfrm>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7" name="标题 1"/>
          <p:cNvSpPr>
            <a:spLocks noGrp="1"/>
          </p:cNvSpPr>
          <p:nvPr>
            <p:ph type="title"/>
          </p:nvPr>
        </p:nvSpPr>
        <p:spPr>
          <a:ln/>
        </p:spPr>
        <p:txBody>
          <a:bodyPr anchor="ctr" anchorCtr="0"/>
          <a:p>
            <a:endParaRPr lang="zh-CN" altLang="en-US"/>
          </a:p>
        </p:txBody>
      </p:sp>
      <p:pic>
        <p:nvPicPr>
          <p:cNvPr id="65538" name="内容占位符 3" descr="《纪念彦涵诞辰100周年 ——永远的战士》  中国美术馆 （2016 年） (2)"/>
          <p:cNvPicPr>
            <a:picLocks noGrp="1" noChangeAspect="1"/>
          </p:cNvPicPr>
          <p:nvPr>
            <p:ph idx="1"/>
          </p:nvPr>
        </p:nvPicPr>
        <p:blipFill>
          <a:blip r:embed="rId1"/>
          <a:stretch>
            <a:fillRect/>
          </a:stretch>
        </p:blipFill>
        <p:spPr>
          <a:xfrm>
            <a:off x="1588" y="325438"/>
            <a:ext cx="9124950" cy="5945187"/>
          </a:xfrm>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6562" name="标题 1"/>
          <p:cNvSpPr>
            <a:spLocks noGrp="1"/>
          </p:cNvSpPr>
          <p:nvPr>
            <p:ph type="ctrTitle"/>
          </p:nvPr>
        </p:nvSpPr>
        <p:spPr>
          <a:ln/>
        </p:spPr>
        <p:txBody>
          <a:bodyPr anchor="b" anchorCtr="0"/>
          <a:p>
            <a:pPr defTabSz="914400">
              <a:buClrTx/>
              <a:buSzTx/>
              <a:buFontTx/>
              <a:buNone/>
            </a:pPr>
            <a:endParaRPr lang="zh-CN" altLang="en-US" kern="1200" baseline="0">
              <a:latin typeface="+mj-lt"/>
              <a:ea typeface="+mj-ea"/>
              <a:cs typeface="+mj-cs"/>
            </a:endParaRPr>
          </a:p>
        </p:txBody>
      </p:sp>
      <p:sp>
        <p:nvSpPr>
          <p:cNvPr id="66563" name="副标题 2"/>
          <p:cNvSpPr>
            <a:spLocks noGrp="1"/>
          </p:cNvSpPr>
          <p:nvPr>
            <p:ph type="subTitle" idx="1"/>
          </p:nvPr>
        </p:nvSpPr>
        <p:spPr>
          <a:ln/>
        </p:spPr>
        <p:txBody>
          <a:bodyPr anchor="t" anchorCtr="0"/>
          <a:p>
            <a:pPr defTabSz="914400">
              <a:buClrTx/>
              <a:buSzTx/>
              <a:buFontTx/>
            </a:pPr>
            <a:endParaRPr lang="zh-CN" altLang="en-US" kern="1200" baseline="0">
              <a:latin typeface="+mn-lt"/>
              <a:ea typeface="+mn-ea"/>
              <a:cs typeface="+mn-cs"/>
            </a:endParaRPr>
          </a:p>
        </p:txBody>
      </p:sp>
      <p:pic>
        <p:nvPicPr>
          <p:cNvPr id="66564" name="图片 4" descr="《纪念彦涵诞辰100周年 ——永远的战士》  中国美术馆 （2016 年）"/>
          <p:cNvPicPr>
            <a:picLocks noChangeAspect="1"/>
          </p:cNvPicPr>
          <p:nvPr/>
        </p:nvPicPr>
        <p:blipFill>
          <a:blip r:embed="rId1"/>
          <a:stretch>
            <a:fillRect/>
          </a:stretch>
        </p:blipFill>
        <p:spPr>
          <a:xfrm>
            <a:off x="0" y="850900"/>
            <a:ext cx="9155113" cy="6007100"/>
          </a:xfrm>
          <a:prstGeom prst="rect">
            <a:avLst/>
          </a:prstGeom>
          <a:noFill/>
          <a:ln w="9525">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7586" name="标题 2"/>
          <p:cNvSpPr>
            <a:spLocks noGrp="1"/>
          </p:cNvSpPr>
          <p:nvPr>
            <p:ph type="ctrTitle"/>
          </p:nvPr>
        </p:nvSpPr>
        <p:spPr>
          <a:xfrm>
            <a:off x="1171575" y="0"/>
            <a:ext cx="6858000" cy="927100"/>
          </a:xfrm>
          <a:ln/>
        </p:spPr>
        <p:txBody>
          <a:bodyPr anchor="b" anchorCtr="0"/>
          <a:p>
            <a:pPr defTabSz="914400">
              <a:buClrTx/>
              <a:buSzTx/>
              <a:buFontTx/>
              <a:buNone/>
            </a:pPr>
            <a:br>
              <a:rPr lang="zh-CN" altLang="en-US" kern="1200" baseline="0">
                <a:latin typeface="+mj-lt"/>
                <a:ea typeface="+mj-ea"/>
                <a:cs typeface="+mj-cs"/>
              </a:rPr>
            </a:br>
            <a:r>
              <a:rPr lang="zh-CN" altLang="en-US" sz="2400" kern="1200" baseline="0">
                <a:latin typeface="+mj-lt"/>
                <a:ea typeface="+mj-ea"/>
                <a:cs typeface="+mj-cs"/>
              </a:rPr>
              <a:t>信念与审美 —— </a:t>
            </a:r>
            <a:r>
              <a:rPr lang="zh-CN" altLang="en-US" sz="3200" kern="1200" baseline="0">
                <a:latin typeface="微软雅黑" panose="020B0503020204020204" charset="-122"/>
                <a:ea typeface="微软雅黑" panose="020B0503020204020204" charset="-122"/>
                <a:cs typeface="+mj-cs"/>
              </a:rPr>
              <a:t>彦涵精神</a:t>
            </a:r>
            <a:endParaRPr lang="zh-CN" altLang="en-US" sz="3200" kern="1200" baseline="0">
              <a:latin typeface="微软雅黑" panose="020B0503020204020204" charset="-122"/>
              <a:ea typeface="微软雅黑" panose="020B0503020204020204" charset="-122"/>
              <a:cs typeface="+mj-cs"/>
            </a:endParaRPr>
          </a:p>
        </p:txBody>
      </p:sp>
      <p:sp>
        <p:nvSpPr>
          <p:cNvPr id="67587" name="副标题 3"/>
          <p:cNvSpPr>
            <a:spLocks noGrp="1"/>
          </p:cNvSpPr>
          <p:nvPr>
            <p:ph type="subTitle" idx="1"/>
          </p:nvPr>
        </p:nvSpPr>
        <p:spPr>
          <a:xfrm>
            <a:off x="200025" y="2127250"/>
            <a:ext cx="8801100" cy="4500563"/>
          </a:xfrm>
          <a:ln/>
        </p:spPr>
        <p:txBody>
          <a:bodyPr anchor="t" anchorCtr="0"/>
          <a:p>
            <a:pPr algn="l" defTabSz="914400">
              <a:buClrTx/>
              <a:buSzTx/>
              <a:buFontTx/>
            </a:pPr>
            <a:r>
              <a:rPr lang="en-US" altLang="zh-CN" sz="2400" kern="1200" baseline="0">
                <a:latin typeface="+mn-lt"/>
                <a:ea typeface="+mn-ea"/>
                <a:cs typeface="+mn-cs"/>
              </a:rPr>
              <a:t>       </a:t>
            </a:r>
            <a:r>
              <a:rPr lang="zh-CN" altLang="en-US" sz="2800" kern="1200" baseline="0">
                <a:latin typeface="微软雅黑" panose="020B0503020204020204" charset="-122"/>
                <a:ea typeface="微软雅黑" panose="020B0503020204020204" charset="-122"/>
                <a:cs typeface="+mn-cs"/>
              </a:rPr>
              <a:t>不忘初心，牢记使命。</a:t>
            </a:r>
            <a:r>
              <a:rPr lang="zh-CN" altLang="en-US" sz="2400" kern="1200" baseline="0">
                <a:latin typeface="+mn-lt"/>
                <a:ea typeface="+mn-ea"/>
                <a:cs typeface="+mn-cs"/>
              </a:rPr>
              <a:t>今天，彦涵美术馆、彦涵的雕像、彦涵楼在彦涵的母校校园里，矗立着石刻题字：“</a:t>
            </a:r>
            <a:r>
              <a:rPr lang="zh-CN" altLang="en-US" sz="2800" kern="1200" baseline="0">
                <a:latin typeface="微软雅黑" panose="020B0503020204020204" charset="-122"/>
                <a:ea typeface="微软雅黑" panose="020B0503020204020204" charset="-122"/>
                <a:cs typeface="+mn-cs"/>
              </a:rPr>
              <a:t>观海</a:t>
            </a:r>
            <a:r>
              <a:rPr lang="zh-CN" altLang="en-US" sz="2400" kern="1200" baseline="0">
                <a:latin typeface="+mn-lt"/>
                <a:ea typeface="+mn-ea"/>
                <a:cs typeface="+mn-cs"/>
              </a:rPr>
              <a:t>”，这凝聚着人民艺术家的胸怀、一名革命战士的奋斗精神与理想信念的再现。</a:t>
            </a:r>
            <a:endParaRPr lang="zh-CN" altLang="en-US" sz="2400" kern="1200" baseline="0">
              <a:latin typeface="+mn-lt"/>
              <a:ea typeface="+mn-ea"/>
              <a:cs typeface="+mn-cs"/>
            </a:endParaRPr>
          </a:p>
          <a:p>
            <a:pPr algn="l" defTabSz="914400">
              <a:buClrTx/>
              <a:buSzTx/>
              <a:buFontTx/>
            </a:pPr>
            <a:endParaRPr lang="zh-CN" altLang="en-US" sz="2400" kern="1200" baseline="0">
              <a:latin typeface="+mn-lt"/>
              <a:ea typeface="+mn-ea"/>
              <a:cs typeface="+mn-cs"/>
            </a:endParaRPr>
          </a:p>
          <a:p>
            <a:pPr algn="l" defTabSz="914400">
              <a:buClrTx/>
              <a:buSzTx/>
              <a:buFontTx/>
            </a:pPr>
            <a:r>
              <a:rPr lang="zh-CN" altLang="en-US" sz="2400" kern="1200" baseline="0">
                <a:latin typeface="+mn-lt"/>
                <a:ea typeface="+mn-ea"/>
                <a:cs typeface="+mn-cs"/>
              </a:rPr>
              <a:t>       </a:t>
            </a:r>
            <a:r>
              <a:rPr lang="zh-CN" altLang="en-US" sz="2800" kern="1200" baseline="0">
                <a:latin typeface="微软雅黑" panose="020B0503020204020204" charset="-122"/>
                <a:ea typeface="微软雅黑" panose="020B0503020204020204" charset="-122"/>
                <a:cs typeface="+mn-cs"/>
              </a:rPr>
              <a:t>杰出校友彦涵是新中国革命的亲历者</a:t>
            </a:r>
            <a:r>
              <a:rPr lang="zh-CN" altLang="en-US" sz="2400" kern="1200" baseline="0">
                <a:latin typeface="+mn-lt"/>
                <a:ea typeface="+mn-ea"/>
                <a:cs typeface="+mn-cs"/>
              </a:rPr>
              <a:t>，是经历过战火硝烟的洗礼，这些都化作他永不停息的人生斗志与创作人生的源泉。如果没有深邃的艺术创作能力，绝非可以所具有这样的画面展现与驾驭能力。彦涵作品所呈现的精神与信念，也是他生于俱来一种力量，那种涌动一股子闯劲、韧劲的力量。</a:t>
            </a:r>
            <a:r>
              <a:rPr lang="zh-CN" altLang="en-US" sz="2800" kern="1200" baseline="0">
                <a:latin typeface="微软雅黑" panose="020B0503020204020204" charset="-122"/>
                <a:ea typeface="微软雅黑" panose="020B0503020204020204" charset="-122"/>
                <a:cs typeface="+mn-cs"/>
              </a:rPr>
              <a:t>这种精神一直延续了他的一生。</a:t>
            </a:r>
            <a:endParaRPr lang="zh-CN" altLang="en-US" sz="2800" kern="1200" baseline="0">
              <a:latin typeface="微软雅黑" panose="020B0503020204020204" charset="-122"/>
              <a:ea typeface="微软雅黑" panose="020B0503020204020204" charset="-122"/>
              <a:cs typeface="+mn-cs"/>
            </a:endParaRPr>
          </a:p>
          <a:p>
            <a:pPr algn="l" defTabSz="914400">
              <a:buClrTx/>
              <a:buSzTx/>
              <a:buFontTx/>
            </a:pPr>
            <a:endParaRPr lang="zh-CN" altLang="en-US" sz="2800" kern="1200" baseline="0">
              <a:latin typeface="微软雅黑" panose="020B0503020204020204" charset="-122"/>
              <a:ea typeface="微软雅黑" panose="020B0503020204020204" charset="-122"/>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8610" name="标题 1"/>
          <p:cNvSpPr>
            <a:spLocks noGrp="1"/>
          </p:cNvSpPr>
          <p:nvPr>
            <p:ph type="title"/>
          </p:nvPr>
        </p:nvSpPr>
        <p:spPr>
          <a:ln/>
        </p:spPr>
        <p:txBody>
          <a:bodyPr anchor="ctr" anchorCtr="0"/>
          <a:p>
            <a:r>
              <a:rPr lang="zh-CN" altLang="en-US" sz="2400"/>
              <a:t>信念与审美 ——</a:t>
            </a:r>
            <a:r>
              <a:rPr lang="zh-CN" altLang="en-US"/>
              <a:t> </a:t>
            </a:r>
            <a:r>
              <a:rPr lang="zh-CN" altLang="en-US" sz="3200">
                <a:latin typeface="微软雅黑" panose="020B0503020204020204" charset="-122"/>
                <a:ea typeface="微软雅黑" panose="020B0503020204020204" charset="-122"/>
              </a:rPr>
              <a:t>彦涵精神</a:t>
            </a:r>
            <a:endParaRPr lang="zh-CN" altLang="en-US" sz="3200">
              <a:latin typeface="微软雅黑" panose="020B0503020204020204" charset="-122"/>
              <a:ea typeface="微软雅黑" panose="020B0503020204020204" charset="-122"/>
            </a:endParaRPr>
          </a:p>
        </p:txBody>
      </p:sp>
      <p:sp>
        <p:nvSpPr>
          <p:cNvPr id="3" name="内容占位符 2"/>
          <p:cNvSpPr>
            <a:spLocks noGrp="1"/>
          </p:cNvSpPr>
          <p:nvPr>
            <p:ph idx="1"/>
          </p:nvPr>
        </p:nvSpPr>
        <p:spPr>
          <a:xfrm>
            <a:off x="190500" y="1600200"/>
            <a:ext cx="8734425" cy="4525963"/>
          </a:xfrm>
        </p:spPr>
        <p:txBody>
          <a:bodyPr/>
          <a:p>
            <a:pPr marL="342900" marR="0" indent="-342900" algn="l" defTabSz="914400" rtl="0" eaLnBrk="1" fontAlgn="base" latinLnBrk="0" hangingPunct="1">
              <a:lnSpc>
                <a:spcPct val="100000"/>
              </a:lnSpc>
              <a:spcBef>
                <a:spcPct val="20000"/>
              </a:spcBef>
              <a:spcAft>
                <a:spcPct val="0"/>
              </a:spcAft>
              <a:buClrTx/>
              <a:buSzTx/>
              <a:buFontTx/>
              <a:buChar char="•"/>
            </a:pPr>
            <a:r>
              <a:rPr kumimoji="0" lang="zh-CN" altLang="en-US" sz="3200" b="1" i="0" u="none" strike="noStrike" kern="1200" cap="none" spc="0" normalizeH="0" baseline="0" noProof="1">
                <a:solidFill>
                  <a:schemeClr val="tx1"/>
                </a:solidFill>
                <a:latin typeface="+mn-lt"/>
                <a:ea typeface="+mn-ea"/>
                <a:cs typeface="+mn-cs"/>
              </a:rPr>
              <a:t>教育</a:t>
            </a:r>
            <a:r>
              <a:rPr kumimoji="0" lang="zh-CN" altLang="en-US" sz="2400" b="0" i="0" u="none" strike="noStrike" kern="1200" cap="none" spc="0" normalizeH="0" baseline="0" noProof="1">
                <a:solidFill>
                  <a:schemeClr val="tx1"/>
                </a:solidFill>
                <a:latin typeface="+mn-lt"/>
                <a:ea typeface="+mn-ea"/>
                <a:cs typeface="+mn-cs"/>
              </a:rPr>
              <a:t>是国之大计、党之大计。要从党和国家事业发展全局的高度，坚守为党育人、为国育才，把立德树人融入思想道德教育、文化知识教育、社会实践教育各环节，贯穿基础教育、职业教育、高等教育各领域，体现到学科体系、教学体系、教材体系、管理体系建设各方面，培根铸魂、启智润心。</a:t>
            </a:r>
            <a:endParaRPr kumimoji="0" lang="zh-CN" altLang="en-US" sz="2400" b="0" i="0" u="none" strike="noStrike" kern="1200" cap="none" spc="0" normalizeH="0" baseline="0" noProof="1">
              <a:solidFill>
                <a:schemeClr val="tx1"/>
              </a:solidFill>
              <a:latin typeface="+mn-lt"/>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r>
              <a:rPr kumimoji="0" lang="zh-CN" altLang="en-US" sz="1400" b="0" i="0" u="none" strike="noStrike" kern="1200" cap="none" spc="0" normalizeH="0" baseline="0" noProof="1">
                <a:solidFill>
                  <a:schemeClr val="tx1"/>
                </a:solidFill>
                <a:latin typeface="+mn-lt"/>
                <a:ea typeface="+mn-ea"/>
                <a:cs typeface="+mn-cs"/>
              </a:rPr>
              <a:t>                   （习近平2021年3月6日在看望参加全国政协十三届四次会议的医药卫生界教育界委员时的讲话）</a:t>
            </a:r>
            <a:endParaRPr kumimoji="0" lang="zh-CN" altLang="en-US" sz="1400" b="0" i="0" u="none" strike="noStrike" kern="1200" cap="none" spc="0" normalizeH="0" baseline="0" noProof="1">
              <a:solidFill>
                <a:schemeClr val="tx1"/>
              </a:solidFill>
              <a:latin typeface="+mn-lt"/>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endParaRPr kumimoji="0" lang="zh-CN" altLang="en-US" sz="1400"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kumimoji="0" lang="zh-CN" altLang="en-US" sz="2800" b="1" i="0" u="none" strike="noStrike" kern="1200" cap="none" spc="0" normalizeH="0" baseline="0" noProof="1">
                <a:solidFill>
                  <a:schemeClr val="tx1"/>
                </a:solidFill>
                <a:latin typeface="+mn-lt"/>
                <a:ea typeface="+mn-ea"/>
                <a:cs typeface="+mn-cs"/>
              </a:rPr>
              <a:t>我们要继承革命前辈的事业</a:t>
            </a:r>
            <a:r>
              <a:rPr kumimoji="0" lang="zh-CN" altLang="en-US" sz="2400" b="0" i="0" u="none" strike="noStrike" kern="1200" cap="none" spc="0" normalizeH="0" baseline="0" noProof="1">
                <a:solidFill>
                  <a:schemeClr val="tx1"/>
                </a:solidFill>
                <a:latin typeface="+mn-lt"/>
                <a:ea typeface="+mn-ea"/>
                <a:cs typeface="+mn-cs"/>
              </a:rPr>
              <a:t>，将革命前辈开创的共产主义事业推向前进，就必须向革命前辈学习，特别要注重学习他们从长期革命实践的经验总结中升华出的革命理论，从中吸取丰富的营养。</a:t>
            </a:r>
            <a:r>
              <a:rPr kumimoji="0" lang="zh-CN" altLang="en-US" sz="1400" b="0" i="0" u="none" strike="noStrike" kern="1200" cap="none" spc="0" normalizeH="0" baseline="0" noProof="1">
                <a:solidFill>
                  <a:schemeClr val="tx1"/>
                </a:solidFill>
                <a:latin typeface="+mn-lt"/>
                <a:ea typeface="+mn-ea"/>
                <a:cs typeface="+mn-cs"/>
              </a:rPr>
              <a:t>（习近平：《创振兴正定的大业 做奋发有为的新人》（1983年8月10日），选自《知之深 爱之切》，河北人民出版社，2015年12月版）</a:t>
            </a:r>
            <a:endParaRPr kumimoji="0" lang="zh-CN" altLang="en-US" sz="1400"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endParaRPr kumimoji="0" lang="zh-CN" altLang="en-US" sz="2400" b="0" i="0" u="none" strike="noStrike" kern="1200" cap="none" spc="0" normalizeH="0" baseline="0" noProof="1">
              <a:solidFill>
                <a:schemeClr val="tx1"/>
              </a:solidFill>
              <a:latin typeface="+mn-lt"/>
              <a:ea typeface="+mn-ea"/>
              <a:cs typeface="+mn-cs"/>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69634" name="标题 1"/>
          <p:cNvSpPr>
            <a:spLocks noGrp="1"/>
          </p:cNvSpPr>
          <p:nvPr>
            <p:ph type="title"/>
          </p:nvPr>
        </p:nvSpPr>
        <p:spPr>
          <a:ln/>
        </p:spPr>
        <p:txBody>
          <a:bodyPr anchor="ctr" anchorCtr="0"/>
          <a:p>
            <a:r>
              <a:rPr lang="zh-CN" altLang="en-US" sz="2400"/>
              <a:t>信念与审美 ——</a:t>
            </a:r>
            <a:r>
              <a:rPr lang="zh-CN" altLang="en-US"/>
              <a:t> </a:t>
            </a:r>
            <a:r>
              <a:rPr lang="zh-CN" altLang="en-US" sz="3200">
                <a:latin typeface="微软雅黑" panose="020B0503020204020204" charset="-122"/>
                <a:ea typeface="微软雅黑" panose="020B0503020204020204" charset="-122"/>
              </a:rPr>
              <a:t>彦涵精神</a:t>
            </a:r>
            <a:endParaRPr lang="zh-CN" altLang="en-US" sz="3200">
              <a:latin typeface="微软雅黑" panose="020B0503020204020204" charset="-122"/>
              <a:ea typeface="微软雅黑" panose="020B0503020204020204" charset="-122"/>
            </a:endParaRPr>
          </a:p>
        </p:txBody>
      </p:sp>
      <p:sp>
        <p:nvSpPr>
          <p:cNvPr id="69635" name="内容占位符 2"/>
          <p:cNvSpPr>
            <a:spLocks noGrp="1"/>
          </p:cNvSpPr>
          <p:nvPr>
            <p:ph idx="1"/>
          </p:nvPr>
        </p:nvSpPr>
        <p:spPr>
          <a:xfrm>
            <a:off x="457200" y="2162175"/>
            <a:ext cx="8229600" cy="3963988"/>
          </a:xfrm>
          <a:ln/>
        </p:spPr>
        <p:txBody>
          <a:bodyPr anchor="t" anchorCtr="0"/>
          <a:p>
            <a:pPr marL="0" indent="0">
              <a:buNone/>
            </a:pPr>
            <a:r>
              <a:rPr lang="en-US" altLang="zh-CN" sz="2400"/>
              <a:t>       </a:t>
            </a:r>
            <a:r>
              <a:rPr lang="zh-CN" altLang="en-US" sz="2400"/>
              <a:t>我们</a:t>
            </a:r>
            <a:r>
              <a:rPr lang="zh-CN" altLang="en-US" sz="2400">
                <a:latin typeface="微软雅黑" panose="020B0503020204020204" charset="-122"/>
                <a:ea typeface="微软雅黑" panose="020B0503020204020204" charset="-122"/>
              </a:rPr>
              <a:t>学习中国近现代史和中共党史</a:t>
            </a:r>
            <a:r>
              <a:rPr lang="zh-CN" altLang="en-US" sz="2400"/>
              <a:t>，目的是为了更好地继承和发扬近代以来中国人民的爱国主义精神，</a:t>
            </a:r>
            <a:r>
              <a:rPr lang="zh-CN" altLang="en-US" sz="2400">
                <a:latin typeface="微软雅黑" panose="020B0503020204020204" charset="-122"/>
                <a:ea typeface="微软雅黑" panose="020B0503020204020204" charset="-122"/>
              </a:rPr>
              <a:t>继承和发扬前辈共产党人建树的优良革命传统，为实现社会主义现代化和中华民族伟大复兴持续奋斗</a:t>
            </a:r>
            <a:r>
              <a:rPr lang="zh-CN" altLang="en-US" sz="2400"/>
              <a:t>。</a:t>
            </a:r>
            <a:endParaRPr lang="zh-CN" altLang="en-US" sz="2400"/>
          </a:p>
          <a:p>
            <a:pPr marL="0" indent="0">
              <a:buNone/>
            </a:pPr>
            <a:r>
              <a:rPr lang="zh-CN" altLang="en-US" sz="2400"/>
              <a:t>                        </a:t>
            </a:r>
            <a:r>
              <a:rPr lang="zh-CN" altLang="en-US" sz="1400"/>
              <a:t>（习近平2011年9月1日在中共中央党校2011年秋季学期开学典礼上的讲话）</a:t>
            </a:r>
            <a:endParaRPr lang="zh-CN" altLang="en-US" sz="1400"/>
          </a:p>
          <a:p>
            <a:pPr marL="0" indent="0">
              <a:buNone/>
            </a:pPr>
            <a:r>
              <a:rPr lang="zh-CN" altLang="en-US" sz="2400"/>
              <a:t>     </a:t>
            </a:r>
            <a:endParaRPr lang="zh-CN" altLang="en-US" sz="2400"/>
          </a:p>
          <a:p>
            <a:pPr marL="0" indent="0">
              <a:buNone/>
            </a:pPr>
            <a:r>
              <a:rPr lang="zh-CN" altLang="en-US" sz="2400"/>
              <a:t>     </a:t>
            </a:r>
            <a:r>
              <a:rPr lang="zh-CN" altLang="en-US">
                <a:latin typeface="微软雅黑" panose="020B0503020204020204" charset="-122"/>
                <a:ea typeface="微软雅黑" panose="020B0503020204020204" charset="-122"/>
              </a:rPr>
              <a:t>大学的审美教育</a:t>
            </a:r>
            <a:r>
              <a:rPr lang="zh-CN" altLang="en-US" sz="2800">
                <a:latin typeface="微软雅黑" panose="020B0503020204020204" charset="-122"/>
                <a:ea typeface="微软雅黑" panose="020B0503020204020204" charset="-122"/>
              </a:rPr>
              <a:t>，</a:t>
            </a:r>
            <a:r>
              <a:rPr lang="zh-CN" altLang="en-US" sz="2800">
                <a:latin typeface="宋体" panose="02010600030101010101" pitchFamily="2" charset="-122"/>
              </a:rPr>
              <a:t>始终是贯穿在一线课堂教育、校园文化建设等主题性的教育活动中，这种环境育人的探索路上，</a:t>
            </a:r>
            <a:r>
              <a:rPr lang="zh-CN" altLang="en-US" sz="2800">
                <a:latin typeface="微软雅黑" panose="020B0503020204020204" charset="-122"/>
                <a:ea typeface="微软雅黑" panose="020B0503020204020204" charset="-122"/>
              </a:rPr>
              <a:t>归结到底，就是一种理想信念与审美教育的培养</a:t>
            </a:r>
            <a:r>
              <a:rPr lang="zh-CN" altLang="en-US" sz="2800">
                <a:latin typeface="宋体" panose="02010600030101010101" pitchFamily="2" charset="-122"/>
              </a:rPr>
              <a:t>。</a:t>
            </a:r>
            <a:endParaRPr lang="zh-CN" altLang="en-US" sz="2800">
              <a:latin typeface="宋体" panose="02010600030101010101" pitchFamily="2" charset="-122"/>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70658" name="标题 3"/>
          <p:cNvSpPr>
            <a:spLocks noGrp="1"/>
          </p:cNvSpPr>
          <p:nvPr>
            <p:ph type="title"/>
          </p:nvPr>
        </p:nvSpPr>
        <p:spPr>
          <a:xfrm>
            <a:off x="123825" y="588963"/>
            <a:ext cx="4410075" cy="6024562"/>
          </a:xfrm>
          <a:ln/>
        </p:spPr>
        <p:txBody>
          <a:bodyPr anchor="ctr" anchorCtr="0"/>
          <a:p>
            <a:r>
              <a:rPr lang="zh-CN" altLang="en-US" sz="2800">
                <a:latin typeface="微软雅黑" panose="020B0503020204020204" charset="-122"/>
                <a:ea typeface="微软雅黑" panose="020B0503020204020204" charset="-122"/>
              </a:rPr>
              <a:t>向革命家、新中国人民艺术家、教育家、</a:t>
            </a:r>
            <a:br>
              <a:rPr lang="zh-CN" altLang="en-US" sz="2800">
                <a:latin typeface="微软雅黑" panose="020B0503020204020204" charset="-122"/>
                <a:ea typeface="微软雅黑" panose="020B0503020204020204" charset="-122"/>
              </a:rPr>
            </a:br>
            <a:r>
              <a:rPr lang="zh-CN" altLang="en-US" sz="2800">
                <a:latin typeface="微软雅黑" panose="020B0503020204020204" charset="-122"/>
                <a:ea typeface="微软雅黑" panose="020B0503020204020204" charset="-122"/>
              </a:rPr>
              <a:t>永远的战士</a:t>
            </a:r>
            <a:br>
              <a:rPr lang="zh-CN" altLang="en-US" sz="2800">
                <a:latin typeface="微软雅黑" panose="020B0503020204020204" charset="-122"/>
                <a:ea typeface="微软雅黑" panose="020B0503020204020204" charset="-122"/>
              </a:rPr>
            </a:br>
            <a:br>
              <a:rPr lang="zh-CN" altLang="en-US" sz="4800">
                <a:latin typeface="微软雅黑" panose="020B0503020204020204" charset="-122"/>
                <a:ea typeface="微软雅黑" panose="020B0503020204020204" charset="-122"/>
              </a:rPr>
            </a:br>
            <a:r>
              <a:rPr lang="zh-CN" altLang="en-US">
                <a:latin typeface="微软雅黑" panose="020B0503020204020204" charset="-122"/>
                <a:ea typeface="微软雅黑" panose="020B0503020204020204" charset="-122"/>
              </a:rPr>
              <a:t>彦涵先生致敬</a:t>
            </a:r>
            <a:br>
              <a:rPr lang="zh-CN" altLang="en-US" sz="4800">
                <a:latin typeface="微软雅黑" panose="020B0503020204020204" charset="-122"/>
                <a:ea typeface="微软雅黑" panose="020B0503020204020204" charset="-122"/>
              </a:rPr>
            </a:br>
            <a:r>
              <a:rPr lang="zh-CN" altLang="en-US" sz="3600">
                <a:latin typeface="微软雅黑" panose="020B0503020204020204" charset="-122"/>
                <a:ea typeface="微软雅黑" panose="020B0503020204020204" charset="-122"/>
              </a:rPr>
              <a:t>杰出校友致敬</a:t>
            </a:r>
            <a:br>
              <a:rPr lang="zh-CN" altLang="en-US" sz="3600">
                <a:latin typeface="微软雅黑" panose="020B0503020204020204" charset="-122"/>
                <a:ea typeface="微软雅黑" panose="020B0503020204020204" charset="-122"/>
              </a:rPr>
            </a:br>
            <a:br>
              <a:rPr lang="zh-CN" altLang="en-US" sz="3600">
                <a:latin typeface="微软雅黑" panose="020B0503020204020204" charset="-122"/>
                <a:ea typeface="微软雅黑" panose="020B0503020204020204" charset="-122"/>
              </a:rPr>
            </a:br>
            <a:br>
              <a:rPr lang="zh-CN" altLang="en-US" sz="3600">
                <a:latin typeface="微软雅黑" panose="020B0503020204020204" charset="-122"/>
                <a:ea typeface="微软雅黑" panose="020B0503020204020204" charset="-122"/>
              </a:rPr>
            </a:br>
            <a:br>
              <a:rPr lang="zh-CN" altLang="en-US" sz="3600">
                <a:latin typeface="微软雅黑" panose="020B0503020204020204" charset="-122"/>
                <a:ea typeface="微软雅黑" panose="020B0503020204020204" charset="-122"/>
              </a:rPr>
            </a:br>
            <a:br>
              <a:rPr lang="zh-CN" altLang="en-US" sz="3600">
                <a:latin typeface="微软雅黑" panose="020B0503020204020204" charset="-122"/>
                <a:ea typeface="微软雅黑" panose="020B0503020204020204" charset="-122"/>
              </a:rPr>
            </a:br>
            <a:r>
              <a:rPr lang="en-US" altLang="zh-CN" sz="1600">
                <a:latin typeface="微软雅黑" panose="020B0503020204020204" charset="-122"/>
                <a:ea typeface="微软雅黑" panose="020B0503020204020204" charset="-122"/>
              </a:rPr>
              <a:t>2021.5.24</a:t>
            </a:r>
            <a:endParaRPr lang="en-US" altLang="zh-CN" sz="1600">
              <a:latin typeface="微软雅黑" panose="020B0503020204020204" charset="-122"/>
              <a:ea typeface="微软雅黑" panose="020B0503020204020204" charset="-122"/>
            </a:endParaRPr>
          </a:p>
        </p:txBody>
      </p:sp>
      <p:pic>
        <p:nvPicPr>
          <p:cNvPr id="70659" name="图片 4" descr="微信图片_20210524175351"/>
          <p:cNvPicPr>
            <a:picLocks noChangeAspect="1"/>
          </p:cNvPicPr>
          <p:nvPr/>
        </p:nvPicPr>
        <p:blipFill>
          <a:blip r:embed="rId1"/>
          <a:stretch>
            <a:fillRect/>
          </a:stretch>
        </p:blipFill>
        <p:spPr>
          <a:xfrm>
            <a:off x="4446588" y="0"/>
            <a:ext cx="4568825" cy="685800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9218" name="标题 1"/>
          <p:cNvSpPr>
            <a:spLocks noGrp="1"/>
          </p:cNvSpPr>
          <p:nvPr>
            <p:ph type="ctrTitle"/>
          </p:nvPr>
        </p:nvSpPr>
        <p:spPr>
          <a:xfrm>
            <a:off x="120650" y="2587625"/>
            <a:ext cx="4194175" cy="1409700"/>
          </a:xfrm>
          <a:ln/>
        </p:spPr>
        <p:txBody>
          <a:bodyPr anchor="b" anchorCtr="0"/>
          <a:p>
            <a:pPr defTabSz="914400">
              <a:buClrTx/>
              <a:buSzTx/>
              <a:buFontTx/>
              <a:buNone/>
            </a:pPr>
            <a:br>
              <a:rPr lang="en-US" altLang="zh-CN" sz="2400" kern="1200" baseline="0">
                <a:latin typeface="+mj-lt"/>
                <a:ea typeface="+mj-ea"/>
                <a:cs typeface="+mj-cs"/>
              </a:rPr>
            </a:br>
            <a:br>
              <a:rPr lang="en-US" altLang="zh-CN" sz="2400" kern="1200" baseline="0">
                <a:latin typeface="+mj-lt"/>
                <a:ea typeface="+mj-ea"/>
                <a:cs typeface="+mj-cs"/>
              </a:rPr>
            </a:br>
            <a:br>
              <a:rPr lang="en-US" altLang="zh-CN" sz="2400" kern="1200" baseline="0">
                <a:latin typeface="+mj-lt"/>
                <a:ea typeface="+mj-ea"/>
                <a:cs typeface="+mj-cs"/>
              </a:rPr>
            </a:br>
            <a:br>
              <a:rPr lang="en-US" altLang="zh-CN" sz="2400" kern="1200" baseline="0">
                <a:latin typeface="+mj-lt"/>
                <a:ea typeface="+mj-ea"/>
                <a:cs typeface="+mj-cs"/>
              </a:rPr>
            </a:br>
            <a:r>
              <a:rPr lang="en-US" altLang="zh-CN" sz="2000" kern="1200" baseline="0">
                <a:latin typeface="+mj-lt"/>
                <a:ea typeface="+mj-ea"/>
                <a:cs typeface="+mj-cs"/>
              </a:rPr>
              <a:t>1931 </a:t>
            </a:r>
            <a:r>
              <a:rPr lang="zh-CN" altLang="en-US" sz="2000" kern="1200" baseline="0">
                <a:latin typeface="微软雅黑" panose="020B0503020204020204" charset="-122"/>
                <a:ea typeface="微软雅黑" panose="020B0503020204020204" charset="-122"/>
                <a:cs typeface="+mj-cs"/>
              </a:rPr>
              <a:t>年   海州普爱小学毕业</a:t>
            </a:r>
            <a:br>
              <a:rPr lang="zh-CN" altLang="en-US" sz="2000" kern="1200" baseline="0">
                <a:latin typeface="微软雅黑" panose="020B0503020204020204" charset="-122"/>
                <a:ea typeface="微软雅黑" panose="020B0503020204020204" charset="-122"/>
                <a:cs typeface="+mj-cs"/>
              </a:rPr>
            </a:br>
            <a:r>
              <a:rPr lang="zh-CN" altLang="en-US" sz="1600" kern="1200" baseline="0">
                <a:latin typeface="微软雅黑" panose="020B0503020204020204" charset="-122"/>
                <a:ea typeface="微软雅黑" panose="020B0503020204020204" charset="-122"/>
                <a:cs typeface="+mj-cs"/>
              </a:rPr>
              <a:t>（今为：建国路小学）</a:t>
            </a:r>
            <a:br>
              <a:rPr lang="zh-CN" altLang="en-US" sz="2400" kern="1200" baseline="0">
                <a:latin typeface="+mj-lt"/>
                <a:ea typeface="+mj-ea"/>
                <a:cs typeface="+mj-cs"/>
              </a:rPr>
            </a:br>
            <a:br>
              <a:rPr lang="zh-CN" altLang="en-US" sz="2400" kern="1200" baseline="0">
                <a:latin typeface="+mj-lt"/>
                <a:ea typeface="+mj-ea"/>
                <a:cs typeface="+mj-cs"/>
              </a:rPr>
            </a:br>
            <a:r>
              <a:rPr lang="zh-CN" altLang="en-US" sz="2000" kern="1200" baseline="0">
                <a:latin typeface="微软雅黑" panose="020B0503020204020204" charset="-122"/>
                <a:ea typeface="微软雅黑" panose="020B0503020204020204" charset="-122"/>
                <a:cs typeface="+mj-cs"/>
              </a:rPr>
              <a:t>同年，考入东</a:t>
            </a:r>
            <a:r>
              <a:rPr lang="zh-CN" altLang="en-US" sz="2000" kern="1200" baseline="0">
                <a:latin typeface="微软雅黑" panose="020B0503020204020204" charset="-122"/>
                <a:ea typeface="微软雅黑" panose="020B0503020204020204" charset="-122"/>
                <a:cs typeface="+mj-cs"/>
                <a:sym typeface="宋体" panose="02010600030101010101" pitchFamily="2" charset="-122"/>
              </a:rPr>
              <a:t>海师范 </a:t>
            </a:r>
            <a:r>
              <a:rPr lang="zh-CN" altLang="en-US" sz="1600" kern="1200" baseline="0">
                <a:latin typeface="微软雅黑" panose="020B0503020204020204" charset="-122"/>
                <a:ea typeface="微软雅黑" panose="020B0503020204020204" charset="-122"/>
                <a:cs typeface="+mj-cs"/>
                <a:sym typeface="宋体" panose="02010600030101010101" pitchFamily="2" charset="-122"/>
              </a:rPr>
              <a:t>初中部</a:t>
            </a:r>
            <a:endParaRPr lang="zh-CN" altLang="en-US" sz="1600" kern="1200" baseline="0">
              <a:latin typeface="微软雅黑" panose="020B0503020204020204" charset="-122"/>
              <a:ea typeface="微软雅黑" panose="020B0503020204020204" charset="-122"/>
              <a:cs typeface="+mj-cs"/>
              <a:sym typeface="宋体" panose="02010600030101010101" pitchFamily="2" charset="-122"/>
            </a:endParaRPr>
          </a:p>
        </p:txBody>
      </p:sp>
      <p:sp>
        <p:nvSpPr>
          <p:cNvPr id="9219" name="副标题 2"/>
          <p:cNvSpPr>
            <a:spLocks noGrp="1"/>
          </p:cNvSpPr>
          <p:nvPr>
            <p:ph type="subTitle" idx="1"/>
          </p:nvPr>
        </p:nvSpPr>
        <p:spPr>
          <a:xfrm>
            <a:off x="387350" y="4298950"/>
            <a:ext cx="3987800" cy="2393950"/>
          </a:xfrm>
          <a:ln/>
        </p:spPr>
        <p:txBody>
          <a:bodyPr anchor="t" anchorCtr="0"/>
          <a:p>
            <a:pPr algn="l" defTabSz="914400">
              <a:buClrTx/>
              <a:buSzTx/>
              <a:buFontTx/>
            </a:pPr>
            <a:r>
              <a:rPr lang="en-US" altLang="zh-CN" kern="1200" baseline="0">
                <a:latin typeface="+mn-lt"/>
                <a:ea typeface="+mn-ea"/>
                <a:cs typeface="+mn-cs"/>
              </a:rPr>
              <a:t>      15</a:t>
            </a:r>
            <a:r>
              <a:rPr lang="zh-CN" altLang="en-US" kern="1200" baseline="0">
                <a:latin typeface="+mn-lt"/>
                <a:ea typeface="+mn-ea"/>
                <a:cs typeface="+mn-cs"/>
              </a:rPr>
              <a:t>岁的彦涵，以第二名的成绩，考入东海师范初中部。在张松年老师的爱护与推荐下，在学校的美术老师王秉衡（上海美专毕业）的</a:t>
            </a:r>
            <a:r>
              <a:rPr lang="en-US" altLang="zh-CN" kern="1200" baseline="0">
                <a:latin typeface="+mn-lt"/>
                <a:ea typeface="+mn-ea"/>
                <a:cs typeface="+mn-cs"/>
              </a:rPr>
              <a:t>“</a:t>
            </a:r>
            <a:r>
              <a:rPr lang="zh-CN" altLang="en-US" kern="1200" baseline="0">
                <a:latin typeface="+mn-lt"/>
                <a:ea typeface="+mn-ea"/>
                <a:cs typeface="+mn-cs"/>
              </a:rPr>
              <a:t>霞光画社</a:t>
            </a:r>
            <a:r>
              <a:rPr lang="en-US" altLang="zh-CN" kern="1200" baseline="0">
                <a:latin typeface="+mn-lt"/>
                <a:ea typeface="+mn-ea"/>
                <a:cs typeface="+mn-cs"/>
              </a:rPr>
              <a:t>”</a:t>
            </a:r>
            <a:r>
              <a:rPr lang="zh-CN" altLang="en-US" kern="1200" baseline="0">
                <a:latin typeface="+mn-lt"/>
                <a:ea typeface="+mn-ea"/>
                <a:cs typeface="+mn-cs"/>
              </a:rPr>
              <a:t>学习绘画（设：水墨、素描、工笔、油彩四个大组），学习绘画艺术。</a:t>
            </a:r>
            <a:endParaRPr lang="zh-CN" altLang="en-US" kern="1200" baseline="0">
              <a:latin typeface="+mn-lt"/>
              <a:ea typeface="+mn-ea"/>
              <a:cs typeface="+mn-cs"/>
            </a:endParaRPr>
          </a:p>
          <a:p>
            <a:pPr algn="l" defTabSz="914400">
              <a:buClrTx/>
              <a:buSzTx/>
              <a:buFontTx/>
            </a:pPr>
            <a:r>
              <a:rPr lang="zh-CN" altLang="en-US" kern="1200" baseline="0">
                <a:latin typeface="+mn-lt"/>
                <a:ea typeface="+mn-ea"/>
                <a:cs typeface="+mn-cs"/>
              </a:rPr>
              <a:t>      彦涵，是老师的助手，兼素描、油彩两大组长。</a:t>
            </a:r>
            <a:endParaRPr lang="en-US" altLang="zh-CN" kern="1200" baseline="0">
              <a:latin typeface="+mn-lt"/>
              <a:ea typeface="+mn-ea"/>
              <a:cs typeface="+mn-cs"/>
            </a:endParaRPr>
          </a:p>
        </p:txBody>
      </p:sp>
      <p:pic>
        <p:nvPicPr>
          <p:cNvPr id="9220" name="图片 3" descr="微信图片_20210524140146"/>
          <p:cNvPicPr>
            <a:picLocks noChangeAspect="1"/>
          </p:cNvPicPr>
          <p:nvPr/>
        </p:nvPicPr>
        <p:blipFill>
          <a:blip r:embed="rId1"/>
          <a:stretch>
            <a:fillRect/>
          </a:stretch>
        </p:blipFill>
        <p:spPr>
          <a:xfrm>
            <a:off x="7146925" y="3175"/>
            <a:ext cx="1997075" cy="6854825"/>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0242" name="标题 1"/>
          <p:cNvSpPr>
            <a:spLocks noGrp="1"/>
          </p:cNvSpPr>
          <p:nvPr>
            <p:ph type="ctrTitle"/>
          </p:nvPr>
        </p:nvSpPr>
        <p:spPr>
          <a:xfrm>
            <a:off x="5199063" y="168275"/>
            <a:ext cx="3756025" cy="1254125"/>
          </a:xfrm>
          <a:ln/>
        </p:spPr>
        <p:txBody>
          <a:bodyPr anchor="b" anchorCtr="0"/>
          <a:p>
            <a:pPr defTabSz="914400">
              <a:buClrTx/>
              <a:buSzTx/>
              <a:buFontTx/>
              <a:buNone/>
            </a:pPr>
            <a:r>
              <a:rPr lang="zh-CN" altLang="en-US" sz="3600" kern="1200" baseline="0">
                <a:latin typeface="微软雅黑" panose="020B0503020204020204" charset="-122"/>
                <a:ea typeface="微软雅黑" panose="020B0503020204020204" charset="-122"/>
                <a:cs typeface="+mj-cs"/>
              </a:rPr>
              <a:t>省立东海师范的学习氛围</a:t>
            </a:r>
            <a:r>
              <a:rPr lang="zh-CN" altLang="en-US" sz="1600" kern="1200" baseline="0">
                <a:latin typeface="微软雅黑" panose="020B0503020204020204" charset="-122"/>
                <a:ea typeface="微软雅黑" panose="020B0503020204020204" charset="-122"/>
                <a:cs typeface="+mj-cs"/>
              </a:rPr>
              <a:t>（</a:t>
            </a:r>
            <a:r>
              <a:rPr lang="en-US" altLang="zh-CN" sz="1600" kern="1200" baseline="0">
                <a:latin typeface="微软雅黑" panose="020B0503020204020204" charset="-122"/>
                <a:ea typeface="微软雅黑" panose="020B0503020204020204" charset="-122"/>
                <a:cs typeface="+mj-cs"/>
              </a:rPr>
              <a:t>1935</a:t>
            </a:r>
            <a:r>
              <a:rPr lang="zh-CN" altLang="en-US" sz="1600" kern="1200" baseline="0">
                <a:latin typeface="微软雅黑" panose="020B0503020204020204" charset="-122"/>
                <a:ea typeface="微软雅黑" panose="020B0503020204020204" charset="-122"/>
                <a:cs typeface="+mj-cs"/>
              </a:rPr>
              <a:t>年）</a:t>
            </a:r>
            <a:endParaRPr lang="zh-CN" altLang="en-US" sz="1600" kern="1200" baseline="0">
              <a:latin typeface="微软雅黑" panose="020B0503020204020204" charset="-122"/>
              <a:ea typeface="微软雅黑" panose="020B0503020204020204" charset="-122"/>
              <a:cs typeface="+mj-cs"/>
            </a:endParaRPr>
          </a:p>
        </p:txBody>
      </p:sp>
      <p:sp>
        <p:nvSpPr>
          <p:cNvPr id="10243" name="副标题 2"/>
          <p:cNvSpPr>
            <a:spLocks noGrp="1"/>
          </p:cNvSpPr>
          <p:nvPr>
            <p:ph type="subTitle" idx="1"/>
          </p:nvPr>
        </p:nvSpPr>
        <p:spPr>
          <a:xfrm>
            <a:off x="5267325" y="2419350"/>
            <a:ext cx="3617913" cy="4283075"/>
          </a:xfrm>
          <a:ln/>
        </p:spPr>
        <p:txBody>
          <a:bodyPr anchor="t" anchorCtr="0"/>
          <a:p>
            <a:pPr algn="l" defTabSz="914400">
              <a:buClrTx/>
              <a:buSzTx/>
              <a:buFontTx/>
            </a:pPr>
            <a:r>
              <a:rPr lang="zh-CN" altLang="en-US" kern="1200" baseline="0">
                <a:latin typeface="宋体" panose="02010600030101010101" pitchFamily="2" charset="-122"/>
                <a:ea typeface="+mn-ea"/>
                <a:cs typeface="+mn-cs"/>
              </a:rPr>
              <a:t>曹中权 </a:t>
            </a:r>
            <a:r>
              <a:rPr lang="zh-CN" altLang="en-US" sz="1600" kern="1200" baseline="0">
                <a:latin typeface="宋体" panose="02010600030101010101" pitchFamily="2" charset="-122"/>
                <a:ea typeface="+mn-ea"/>
                <a:cs typeface="+mn-cs"/>
              </a:rPr>
              <a:t>校长（</a:t>
            </a:r>
            <a:r>
              <a:rPr lang="en-US" altLang="zh-CN" sz="1600" kern="1200" baseline="0">
                <a:latin typeface="宋体" panose="02010600030101010101" pitchFamily="2" charset="-122"/>
                <a:ea typeface="+mn-ea"/>
                <a:cs typeface="+mn-cs"/>
              </a:rPr>
              <a:t>1933-1937</a:t>
            </a:r>
            <a:r>
              <a:rPr lang="zh-CN" altLang="en-US" sz="1600" kern="1200" baseline="0">
                <a:latin typeface="宋体" panose="02010600030101010101" pitchFamily="2" charset="-122"/>
                <a:ea typeface="+mn-ea"/>
                <a:cs typeface="+mn-cs"/>
              </a:rPr>
              <a:t>年）</a:t>
            </a:r>
            <a:r>
              <a:rPr lang="zh-CN" altLang="en-US" kern="1200" baseline="0">
                <a:latin typeface="宋体" panose="02010600030101010101" pitchFamily="2" charset="-122"/>
                <a:ea typeface="+mn-ea"/>
                <a:cs typeface="+mn-cs"/>
              </a:rPr>
              <a:t>：</a:t>
            </a:r>
            <a:endParaRPr lang="zh-CN" altLang="en-US" kern="1200" baseline="0">
              <a:latin typeface="宋体" panose="02010600030101010101" pitchFamily="2" charset="-122"/>
              <a:ea typeface="+mn-ea"/>
              <a:cs typeface="+mn-cs"/>
            </a:endParaRPr>
          </a:p>
          <a:p>
            <a:pPr algn="l" defTabSz="914400">
              <a:buClrTx/>
              <a:buSzTx/>
              <a:buFontTx/>
            </a:pPr>
            <a:endParaRPr lang="zh-CN" altLang="en-US" kern="1200" baseline="0">
              <a:latin typeface="宋体" panose="02010600030101010101" pitchFamily="2" charset="-122"/>
              <a:ea typeface="+mn-ea"/>
              <a:cs typeface="+mn-cs"/>
            </a:endParaRPr>
          </a:p>
          <a:p>
            <a:pPr algn="l" defTabSz="914400">
              <a:buClrTx/>
              <a:buSzTx/>
              <a:buFontTx/>
            </a:pPr>
            <a:r>
              <a:rPr lang="zh-CN" altLang="en-US" sz="1600" kern="1200" baseline="0">
                <a:latin typeface="宋体" panose="02010600030101010101" pitchFamily="2" charset="-122"/>
                <a:ea typeface="+mn-ea"/>
                <a:cs typeface="+mn-cs"/>
              </a:rPr>
              <a:t>   江苏盐城西北乡陈家桥人，先后就读于江苏省立师范学校（设于扬州），</a:t>
            </a:r>
            <a:r>
              <a:rPr lang="en-US" altLang="zh-CN" sz="1600" kern="1200" baseline="0">
                <a:latin typeface="宋体" panose="02010600030101010101" pitchFamily="2" charset="-122"/>
                <a:ea typeface="+mn-ea"/>
                <a:cs typeface="+mn-cs"/>
              </a:rPr>
              <a:t>1921</a:t>
            </a:r>
            <a:r>
              <a:rPr lang="zh-CN" altLang="en-US" sz="1600" kern="1200" baseline="0">
                <a:latin typeface="宋体" panose="02010600030101010101" pitchFamily="2" charset="-122"/>
                <a:ea typeface="+mn-ea"/>
                <a:cs typeface="+mn-cs"/>
              </a:rPr>
              <a:t>年，以全校总成绩第一名毕业、</a:t>
            </a:r>
            <a:r>
              <a:rPr lang="en-US" altLang="zh-CN" sz="1600" kern="1200" baseline="0">
                <a:latin typeface="宋体" panose="02010600030101010101" pitchFamily="2" charset="-122"/>
                <a:ea typeface="+mn-ea"/>
                <a:cs typeface="+mn-cs"/>
              </a:rPr>
              <a:t>1928</a:t>
            </a:r>
            <a:r>
              <a:rPr lang="zh-CN" altLang="en-US" sz="1600" kern="1200" baseline="0">
                <a:latin typeface="宋体" panose="02010600030101010101" pitchFamily="2" charset="-122"/>
                <a:ea typeface="+mn-ea"/>
                <a:cs typeface="+mn-cs"/>
              </a:rPr>
              <a:t>年，考取江苏省特设数理专科班（学习两年）、</a:t>
            </a:r>
            <a:r>
              <a:rPr lang="en-US" altLang="zh-CN" sz="1600" kern="1200" baseline="0">
                <a:latin typeface="宋体" panose="02010600030101010101" pitchFamily="2" charset="-122"/>
                <a:ea typeface="+mn-ea"/>
                <a:cs typeface="+mn-cs"/>
              </a:rPr>
              <a:t>1927</a:t>
            </a:r>
            <a:r>
              <a:rPr lang="zh-CN" altLang="en-US" sz="1600" kern="1200" baseline="0">
                <a:latin typeface="宋体" panose="02010600030101010101" pitchFamily="2" charset="-122"/>
                <a:ea typeface="+mn-ea"/>
                <a:cs typeface="+mn-cs"/>
              </a:rPr>
              <a:t>年，南京国立第四中山大学（数学系三年级插班学习），获理学学士</a:t>
            </a:r>
            <a:endParaRPr lang="zh-CN" altLang="en-US" sz="1600" kern="1200" baseline="0">
              <a:latin typeface="宋体" panose="02010600030101010101" pitchFamily="2" charset="-122"/>
              <a:ea typeface="+mn-ea"/>
              <a:cs typeface="+mn-cs"/>
            </a:endParaRPr>
          </a:p>
          <a:p>
            <a:pPr algn="l" defTabSz="914400">
              <a:buClrTx/>
              <a:buSzTx/>
              <a:buFontTx/>
            </a:pPr>
            <a:endParaRPr lang="zh-CN" altLang="en-US" sz="1600" kern="1200" baseline="0">
              <a:latin typeface="宋体" panose="02010600030101010101" pitchFamily="2" charset="-122"/>
              <a:ea typeface="+mn-ea"/>
              <a:cs typeface="+mn-cs"/>
            </a:endParaRPr>
          </a:p>
          <a:p>
            <a:pPr algn="l" defTabSz="914400">
              <a:buClrTx/>
              <a:buSzTx/>
              <a:buFontTx/>
            </a:pPr>
            <a:r>
              <a:rPr lang="en-US" altLang="zh-CN" sz="1600" kern="1200" baseline="0">
                <a:latin typeface="宋体" panose="02010600030101010101" pitchFamily="2" charset="-122"/>
                <a:ea typeface="+mn-ea"/>
                <a:cs typeface="+mn-cs"/>
              </a:rPr>
              <a:t> 1947</a:t>
            </a:r>
            <a:r>
              <a:rPr lang="zh-CN" altLang="en-US" sz="1600" kern="1200" baseline="0">
                <a:latin typeface="宋体" panose="02010600030101010101" pitchFamily="2" charset="-122"/>
                <a:ea typeface="+mn-ea"/>
                <a:cs typeface="+mn-cs"/>
              </a:rPr>
              <a:t>年，曾被美国明尼苏达大学接受为名誉教授（博士学位获得后的研究学衔）</a:t>
            </a:r>
            <a:endParaRPr lang="zh-CN" altLang="en-US" sz="1600" kern="1200" baseline="0">
              <a:latin typeface="宋体" panose="02010600030101010101" pitchFamily="2" charset="-122"/>
              <a:ea typeface="+mn-ea"/>
              <a:cs typeface="+mn-cs"/>
            </a:endParaRPr>
          </a:p>
          <a:p>
            <a:pPr algn="l" defTabSz="914400">
              <a:buClrTx/>
              <a:buSzTx/>
              <a:buFontTx/>
            </a:pPr>
            <a:endParaRPr lang="zh-CN" altLang="en-US" sz="1600" kern="1200" baseline="0">
              <a:latin typeface="宋体" panose="02010600030101010101" pitchFamily="2" charset="-122"/>
              <a:ea typeface="+mn-ea"/>
              <a:cs typeface="+mn-cs"/>
            </a:endParaRPr>
          </a:p>
          <a:p>
            <a:pPr algn="l" defTabSz="914400">
              <a:buClrTx/>
              <a:buSzTx/>
              <a:buFontTx/>
            </a:pPr>
            <a:r>
              <a:rPr lang="en-US" altLang="zh-CN" sz="1600" kern="1200" baseline="0">
                <a:latin typeface="宋体" panose="02010600030101010101" pitchFamily="2" charset="-122"/>
                <a:ea typeface="+mn-ea"/>
                <a:cs typeface="+mn-cs"/>
              </a:rPr>
              <a:t> 1949</a:t>
            </a:r>
            <a:r>
              <a:rPr lang="zh-CN" altLang="en-US" sz="1600" kern="1200" baseline="0">
                <a:latin typeface="宋体" panose="02010600030101010101" pitchFamily="2" charset="-122"/>
                <a:ea typeface="+mn-ea"/>
                <a:cs typeface="+mn-cs"/>
              </a:rPr>
              <a:t>年，担任上海华东化工学院教授、高等数学教研室主任等职</a:t>
            </a:r>
            <a:endParaRPr lang="zh-CN" altLang="en-US" sz="1600" kern="1200" baseline="0">
              <a:latin typeface="宋体" panose="02010600030101010101" pitchFamily="2" charset="-122"/>
              <a:ea typeface="+mn-ea"/>
              <a:cs typeface="+mn-cs"/>
            </a:endParaRPr>
          </a:p>
          <a:p>
            <a:pPr algn="l" defTabSz="914400">
              <a:buClrTx/>
              <a:buSzTx/>
              <a:buFontTx/>
            </a:pPr>
            <a:endParaRPr lang="zh-CN" altLang="en-US" sz="1600" kern="1200" baseline="0">
              <a:latin typeface="宋体" panose="02010600030101010101" pitchFamily="2" charset="-122"/>
              <a:ea typeface="+mn-ea"/>
              <a:cs typeface="+mn-cs"/>
            </a:endParaRPr>
          </a:p>
        </p:txBody>
      </p:sp>
      <p:pic>
        <p:nvPicPr>
          <p:cNvPr id="10244" name="图片 3" descr="微信图片_20210524134152"/>
          <p:cNvPicPr>
            <a:picLocks noChangeAspect="1"/>
          </p:cNvPicPr>
          <p:nvPr/>
        </p:nvPicPr>
        <p:blipFill>
          <a:blip r:embed="rId1"/>
          <a:stretch>
            <a:fillRect/>
          </a:stretch>
        </p:blipFill>
        <p:spPr>
          <a:xfrm>
            <a:off x="0" y="0"/>
            <a:ext cx="5072063" cy="6858000"/>
          </a:xfrm>
          <a:prstGeom prst="rect">
            <a:avLst/>
          </a:prstGeom>
          <a:noFill/>
          <a:ln w="9525">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FE4444"/>
            </a:gs>
            <a:gs pos="100000">
              <a:srgbClr val="832B2B"/>
            </a:gs>
          </a:gsLst>
          <a:lin ang="0"/>
          <a:tileRect/>
        </a:gradFill>
        <a:effectLst/>
      </p:bgPr>
    </p:bg>
    <p:spTree>
      <p:nvGrpSpPr>
        <p:cNvPr id="1" name=""/>
        <p:cNvGrpSpPr/>
        <p:nvPr/>
      </p:nvGrpSpPr>
      <p:grpSpPr/>
      <p:sp>
        <p:nvSpPr>
          <p:cNvPr id="11266" name="标题 1"/>
          <p:cNvSpPr>
            <a:spLocks noGrp="1"/>
          </p:cNvSpPr>
          <p:nvPr>
            <p:ph type="ctrTitle"/>
          </p:nvPr>
        </p:nvSpPr>
        <p:spPr>
          <a:xfrm>
            <a:off x="1143000" y="1122363"/>
            <a:ext cx="5553075" cy="2387600"/>
          </a:xfrm>
          <a:ln/>
        </p:spPr>
        <p:txBody>
          <a:bodyPr anchor="b" anchorCtr="0"/>
          <a:p>
            <a:pPr defTabSz="914400">
              <a:buClrTx/>
              <a:buSzTx/>
              <a:buFontTx/>
              <a:buNone/>
            </a:pPr>
            <a:r>
              <a:rPr lang="en-US" altLang="zh-CN" kern="1200" baseline="0">
                <a:latin typeface="+mj-lt"/>
                <a:ea typeface="+mj-ea"/>
                <a:cs typeface="+mj-cs"/>
              </a:rPr>
              <a:t>+=</a:t>
            </a:r>
            <a:endParaRPr lang="en-US" altLang="zh-CN" kern="1200" baseline="0">
              <a:latin typeface="+mj-lt"/>
              <a:ea typeface="+mj-ea"/>
              <a:cs typeface="+mj-cs"/>
            </a:endParaRPr>
          </a:p>
        </p:txBody>
      </p:sp>
      <p:sp>
        <p:nvSpPr>
          <p:cNvPr id="11267" name="副标题 2"/>
          <p:cNvSpPr>
            <a:spLocks noGrp="1"/>
          </p:cNvSpPr>
          <p:nvPr>
            <p:ph type="subTitle" idx="1"/>
          </p:nvPr>
        </p:nvSpPr>
        <p:spPr>
          <a:xfrm>
            <a:off x="7150100" y="33338"/>
            <a:ext cx="2155825" cy="4073525"/>
          </a:xfrm>
          <a:ln/>
        </p:spPr>
        <p:txBody>
          <a:bodyPr anchor="t" anchorCtr="0"/>
          <a:p>
            <a:pPr defTabSz="914400">
              <a:buClrTx/>
              <a:buSzTx/>
              <a:buFontTx/>
            </a:pPr>
            <a:endParaRPr lang="zh-CN" altLang="en-US" sz="1400" kern="1200" baseline="0">
              <a:latin typeface="微软雅黑" panose="020B0503020204020204" charset="-122"/>
              <a:ea typeface="微软雅黑" panose="020B0503020204020204" charset="-122"/>
              <a:cs typeface="+mn-cs"/>
            </a:endParaRPr>
          </a:p>
          <a:p>
            <a:pPr defTabSz="914400">
              <a:buClrTx/>
              <a:buSzTx/>
              <a:buFontTx/>
            </a:pPr>
            <a:r>
              <a:rPr lang="zh-CN" altLang="en-US" sz="1400" kern="1200" baseline="0">
                <a:latin typeface="微软雅黑" panose="020B0503020204020204" charset="-122"/>
                <a:ea typeface="微软雅黑" panose="020B0503020204020204" charset="-122"/>
                <a:cs typeface="+mn-cs"/>
              </a:rPr>
              <a:t>节选自</a:t>
            </a:r>
            <a:r>
              <a:rPr lang="zh-CN" altLang="en-US" kern="1200" baseline="0">
                <a:latin typeface="微软雅黑" panose="020B0503020204020204" charset="-122"/>
                <a:ea typeface="微软雅黑" panose="020B0503020204020204" charset="-122"/>
                <a:cs typeface="+mn-cs"/>
              </a:rPr>
              <a:t> 校友回忆</a:t>
            </a:r>
            <a:endParaRPr lang="zh-CN" altLang="en-US" kern="1200" baseline="0">
              <a:latin typeface="微软雅黑" panose="020B0503020204020204" charset="-122"/>
              <a:ea typeface="微软雅黑" panose="020B0503020204020204" charset="-122"/>
              <a:cs typeface="+mn-cs"/>
            </a:endParaRPr>
          </a:p>
          <a:p>
            <a:pPr defTabSz="914400">
              <a:buClrTx/>
              <a:buSzTx/>
              <a:buFontTx/>
            </a:pPr>
            <a:endParaRPr lang="zh-CN" altLang="en-US" kern="1200" baseline="0">
              <a:latin typeface="+mn-lt"/>
              <a:ea typeface="+mn-ea"/>
              <a:cs typeface="+mn-cs"/>
            </a:endParaRPr>
          </a:p>
          <a:p>
            <a:pPr algn="l" defTabSz="914400">
              <a:buClrTx/>
              <a:buSzTx/>
              <a:buFontTx/>
            </a:pPr>
            <a:r>
              <a:rPr lang="en-US" altLang="zh-CN" sz="2000" kern="1200" baseline="0">
                <a:latin typeface="+mn-lt"/>
                <a:ea typeface="+mn-ea"/>
                <a:cs typeface="+mn-cs"/>
              </a:rPr>
              <a:t>1935 </a:t>
            </a:r>
            <a:r>
              <a:rPr lang="zh-CN" altLang="en-US" kern="1200" baseline="0">
                <a:latin typeface="+mn-lt"/>
                <a:ea typeface="+mn-ea"/>
                <a:cs typeface="+mn-cs"/>
              </a:rPr>
              <a:t>年</a:t>
            </a:r>
            <a:endParaRPr lang="zh-CN" altLang="en-US" kern="1200" baseline="0">
              <a:latin typeface="+mn-lt"/>
              <a:ea typeface="+mn-ea"/>
              <a:cs typeface="+mn-cs"/>
            </a:endParaRPr>
          </a:p>
          <a:p>
            <a:pPr algn="l" defTabSz="914400">
              <a:buClrTx/>
              <a:buSzTx/>
              <a:buFontTx/>
            </a:pPr>
            <a:r>
              <a:rPr lang="zh-CN" altLang="en-US" kern="1200" baseline="0">
                <a:latin typeface="+mn-lt"/>
                <a:ea typeface="+mn-ea"/>
                <a:cs typeface="+mn-cs"/>
              </a:rPr>
              <a:t>省教育厅第一届师范科会考，东海师范获</a:t>
            </a:r>
            <a:r>
              <a:rPr lang="en-US" altLang="zh-CN" kern="1200" baseline="0">
                <a:latin typeface="+mn-lt"/>
                <a:ea typeface="+mn-ea"/>
                <a:cs typeface="+mn-cs"/>
              </a:rPr>
              <a:t>“</a:t>
            </a:r>
            <a:r>
              <a:rPr lang="zh-CN" altLang="en-US" b="1" kern="1200" baseline="0">
                <a:latin typeface="+mn-lt"/>
                <a:ea typeface="+mn-ea"/>
                <a:cs typeface="+mn-cs"/>
              </a:rPr>
              <a:t>双第一</a:t>
            </a:r>
            <a:r>
              <a:rPr lang="en-US" altLang="zh-CN" kern="1200" baseline="0">
                <a:latin typeface="+mn-lt"/>
                <a:ea typeface="+mn-ea"/>
                <a:cs typeface="+mn-cs"/>
              </a:rPr>
              <a:t>”</a:t>
            </a:r>
            <a:r>
              <a:rPr lang="zh-CN" altLang="en-US" kern="1200" baseline="0">
                <a:latin typeface="+mn-lt"/>
                <a:ea typeface="+mn-ea"/>
                <a:cs typeface="+mn-cs"/>
              </a:rPr>
              <a:t>（团体总分第一、</a:t>
            </a:r>
            <a:r>
              <a:rPr lang="zh-CN" altLang="en-US" b="1" kern="1200" baseline="0">
                <a:latin typeface="+mn-lt"/>
                <a:ea typeface="+mn-ea"/>
                <a:cs typeface="+mn-cs"/>
              </a:rPr>
              <a:t>王玖兴</a:t>
            </a:r>
            <a:r>
              <a:rPr lang="zh-CN" altLang="en-US" kern="1200" baseline="0">
                <a:latin typeface="+mn-lt"/>
                <a:ea typeface="+mn-ea"/>
                <a:cs typeface="+mn-cs"/>
              </a:rPr>
              <a:t>个人总分第一的成绩）</a:t>
            </a:r>
            <a:endParaRPr lang="zh-CN" altLang="en-US" kern="1200" baseline="0">
              <a:latin typeface="+mn-lt"/>
              <a:ea typeface="+mn-ea"/>
              <a:cs typeface="+mn-cs"/>
            </a:endParaRPr>
          </a:p>
          <a:p>
            <a:pPr algn="l" defTabSz="914400">
              <a:buClrTx/>
              <a:buSzTx/>
              <a:buFontTx/>
            </a:pPr>
            <a:endParaRPr lang="zh-CN" altLang="en-US" kern="1200" baseline="0">
              <a:latin typeface="+mn-lt"/>
              <a:ea typeface="+mn-ea"/>
              <a:cs typeface="+mn-cs"/>
            </a:endParaRPr>
          </a:p>
          <a:p>
            <a:pPr algn="l" defTabSz="914400">
              <a:buClrTx/>
              <a:buSzTx/>
              <a:buFontTx/>
            </a:pPr>
            <a:r>
              <a:rPr lang="zh-CN" altLang="en-US" kern="1200" baseline="0">
                <a:latin typeface="+mn-lt"/>
                <a:ea typeface="+mn-ea"/>
                <a:cs typeface="+mn-cs"/>
              </a:rPr>
              <a:t>省军训第一</a:t>
            </a:r>
            <a:endParaRPr lang="zh-CN" altLang="en-US" kern="1200" baseline="0">
              <a:latin typeface="+mn-lt"/>
              <a:ea typeface="+mn-ea"/>
              <a:cs typeface="+mn-cs"/>
            </a:endParaRPr>
          </a:p>
          <a:p>
            <a:pPr algn="l" defTabSz="914400">
              <a:buClrTx/>
              <a:buSzTx/>
              <a:buFontTx/>
            </a:pPr>
            <a:r>
              <a:rPr lang="zh-CN" altLang="en-US" kern="1200" baseline="0">
                <a:latin typeface="+mn-lt"/>
                <a:ea typeface="+mn-ea"/>
                <a:cs typeface="+mn-cs"/>
              </a:rPr>
              <a:t>省生活教育第一</a:t>
            </a:r>
            <a:endParaRPr lang="zh-CN" altLang="en-US" kern="1200" baseline="0">
              <a:latin typeface="+mn-lt"/>
              <a:ea typeface="+mn-ea"/>
              <a:cs typeface="+mn-cs"/>
            </a:endParaRPr>
          </a:p>
          <a:p>
            <a:pPr defTabSz="914400">
              <a:buClrTx/>
              <a:buSzTx/>
              <a:buFontTx/>
            </a:pPr>
            <a:endParaRPr lang="zh-CN" altLang="en-US" kern="1200" baseline="0">
              <a:latin typeface="+mn-lt"/>
              <a:ea typeface="+mn-ea"/>
              <a:cs typeface="+mn-cs"/>
            </a:endParaRPr>
          </a:p>
        </p:txBody>
      </p:sp>
      <p:pic>
        <p:nvPicPr>
          <p:cNvPr id="11268" name="图片 3" descr="微信图片_20210524134203"/>
          <p:cNvPicPr>
            <a:picLocks noChangeAspect="1"/>
          </p:cNvPicPr>
          <p:nvPr/>
        </p:nvPicPr>
        <p:blipFill>
          <a:blip r:embed="rId1"/>
          <a:stretch>
            <a:fillRect/>
          </a:stretch>
        </p:blipFill>
        <p:spPr>
          <a:xfrm>
            <a:off x="9525" y="0"/>
            <a:ext cx="7148513" cy="4140200"/>
          </a:xfrm>
          <a:prstGeom prst="rect">
            <a:avLst/>
          </a:prstGeom>
          <a:noFill/>
          <a:ln w="9525">
            <a:noFill/>
          </a:ln>
        </p:spPr>
      </p:pic>
      <p:pic>
        <p:nvPicPr>
          <p:cNvPr id="11269" name="图片 5" descr="微信图片_20210524135524"/>
          <p:cNvPicPr>
            <a:picLocks noChangeAspect="1"/>
          </p:cNvPicPr>
          <p:nvPr/>
        </p:nvPicPr>
        <p:blipFill>
          <a:blip r:embed="rId2"/>
          <a:stretch>
            <a:fillRect/>
          </a:stretch>
        </p:blipFill>
        <p:spPr>
          <a:xfrm>
            <a:off x="7150100" y="4191000"/>
            <a:ext cx="1993900" cy="2647950"/>
          </a:xfrm>
          <a:prstGeom prst="rect">
            <a:avLst/>
          </a:prstGeom>
          <a:noFill/>
          <a:ln w="9525">
            <a:noFill/>
          </a:ln>
        </p:spPr>
      </p:pic>
      <p:pic>
        <p:nvPicPr>
          <p:cNvPr id="11270" name="图片 6" descr="微信图片_20210524134240"/>
          <p:cNvPicPr>
            <a:picLocks noChangeAspect="1"/>
          </p:cNvPicPr>
          <p:nvPr/>
        </p:nvPicPr>
        <p:blipFill>
          <a:blip r:embed="rId3"/>
          <a:stretch>
            <a:fillRect/>
          </a:stretch>
        </p:blipFill>
        <p:spPr>
          <a:xfrm>
            <a:off x="9525" y="4191000"/>
            <a:ext cx="5006975" cy="2638425"/>
          </a:xfrm>
          <a:prstGeom prst="rect">
            <a:avLst/>
          </a:prstGeom>
          <a:noFill/>
          <a:ln w="9525">
            <a:noFill/>
          </a:ln>
        </p:spPr>
      </p:pic>
      <p:pic>
        <p:nvPicPr>
          <p:cNvPr id="11271" name="图片 7" descr="1920年代美国牌35毫米35mm手摇电影机放映机"/>
          <p:cNvPicPr>
            <a:picLocks noChangeAspect="1"/>
          </p:cNvPicPr>
          <p:nvPr/>
        </p:nvPicPr>
        <p:blipFill>
          <a:blip r:embed="rId4"/>
          <a:stretch>
            <a:fillRect/>
          </a:stretch>
        </p:blipFill>
        <p:spPr>
          <a:xfrm>
            <a:off x="5016500" y="4210050"/>
            <a:ext cx="2133600" cy="2638425"/>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PLACING_PICTURE_USER_VIEWPORT" val="{&quot;height&quot;:7942,&quot;width&quot;:15840}"/>
</p:tagLst>
</file>

<file path=ppt/tags/tag2.xml><?xml version="1.0" encoding="utf-8"?>
<p:tagLst xmlns:p="http://schemas.openxmlformats.org/presentationml/2006/main">
  <p:tag name="KSO_WPP_MARK_KEY" val="47ec97e2-92cd-4d8b-82d8-a6ef8797a46a"/>
</p:tagLst>
</file>

<file path=ppt/theme/theme1.xml><?xml version="1.0" encoding="utf-8"?>
<a:theme xmlns:a="http://schemas.openxmlformats.org/drawingml/2006/main" name="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4809</Words>
  <Application>WPS 演示</Application>
  <PresentationFormat/>
  <Paragraphs>194</Paragraphs>
  <Slides>66</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66</vt:i4>
      </vt:variant>
    </vt:vector>
  </HeadingPairs>
  <TitlesOfParts>
    <vt:vector size="83" baseType="lpstr">
      <vt:lpstr>Arial</vt:lpstr>
      <vt:lpstr>宋体</vt:lpstr>
      <vt:lpstr>Wingdings</vt:lpstr>
      <vt:lpstr>微软雅黑</vt:lpstr>
      <vt:lpstr>Arial Unicode MS</vt:lpstr>
      <vt:lpstr>Calibri</vt:lpstr>
      <vt:lpstr>方正兰亭超细黑简体</vt:lpstr>
      <vt:lpstr>黑体</vt:lpstr>
      <vt:lpstr>方正粗黑宋简体</vt:lpstr>
      <vt:lpstr>等线 Light</vt:lpstr>
      <vt:lpstr>微软雅黑 Light</vt:lpstr>
      <vt:lpstr>叶根友毛笔行书2.0版</vt:lpstr>
      <vt:lpstr>新宋体</vt:lpstr>
      <vt:lpstr>仿宋</vt:lpstr>
      <vt:lpstr>Times New Roman</vt:lpstr>
      <vt:lpstr>楷体</vt:lpstr>
      <vt:lpstr>默认设计模板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信念与审美  ——彦涵精神</dc:title>
  <dc:creator>詹俊澜</dc:creator>
  <cp:lastModifiedBy>℡⊙ō⊙㊣</cp:lastModifiedBy>
  <cp:revision>98</cp:revision>
  <dcterms:created xsi:type="dcterms:W3CDTF">2021-05-24T02:29:18Z</dcterms:created>
  <dcterms:modified xsi:type="dcterms:W3CDTF">2023-03-09T06:52:39Z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2052-11.1.0.11744</vt:lpwstr>
  </property>
  <property fmtid="{D5CDD505-2E9C-101B-9397-08002B2CF9AE}" pid="3" name="ICV">
    <vt:lpwstr>CB64B845E082485FBDD8EE209AB9D0E9</vt:lpwstr>
  </property>
</Properties>
</file>